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5"/>
  </p:notesMasterIdLst>
  <p:sldIdLst>
    <p:sldId id="256" r:id="rId2"/>
    <p:sldId id="257" r:id="rId3"/>
    <p:sldId id="258" r:id="rId4"/>
    <p:sldId id="259"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61" r:id="rId33"/>
    <p:sldId id="265" r:id="rId34"/>
  </p:sldIdLst>
  <p:sldSz cx="14630400" cy="8229600"/>
  <p:notesSz cx="8229600" cy="14630400"/>
  <p:embeddedFontLst>
    <p:embeddedFont>
      <p:font typeface="Corbel" panose="020B0503020204020204" pitchFamily="34" charset="0"/>
      <p:regular r:id="rId36"/>
      <p:bold r:id="rId37"/>
      <p:italic r:id="rId38"/>
      <p:boldItalic r:id="rId39"/>
    </p:embeddedFont>
    <p:embeddedFont>
      <p:font typeface="Yu Gothic" panose="020B0400000000000000" pitchFamily="34" charset="-128"/>
      <p:regular r:id="rId40"/>
      <p:bold r:id="rId41"/>
    </p:embeddedFont>
    <p:embeddedFont>
      <p:font typeface="Noto Sans TC" panose="020B0604020202020204" charset="-128"/>
      <p:regular r:id="rId42"/>
    </p:embeddedFont>
    <p:embeddedFont>
      <p:font typeface="Sora Medium" panose="020B0604020202020204" charset="0"/>
      <p:regular r:id="rId43"/>
    </p:embeddedFont>
    <p:embeddedFont>
      <p:font typeface="Calibri" panose="020F0502020204030204" pitchFamily="3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741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703709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101012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4431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311099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333729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069745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41575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595717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604812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862319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945932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1531"/>
            <a:ext cx="6035040" cy="8229600"/>
          </a:xfrm>
          <a:prstGeom prst="rect">
            <a:avLst/>
          </a:prstGeom>
        </p:spPr>
      </p:pic>
      <p:sp>
        <p:nvSpPr>
          <p:cNvPr id="3" name="Text 0"/>
          <p:cNvSpPr/>
          <p:nvPr/>
        </p:nvSpPr>
        <p:spPr>
          <a:xfrm>
            <a:off x="6280190" y="3109346"/>
            <a:ext cx="8129493" cy="2238703"/>
          </a:xfrm>
          <a:prstGeom prst="rect">
            <a:avLst/>
          </a:prstGeom>
          <a:noFill/>
          <a:ln/>
        </p:spPr>
        <p:txBody>
          <a:bodyPr wrap="square" lIns="0" tIns="0" rIns="0" bIns="0" rtlCol="0" anchor="t"/>
          <a:lstStyle/>
          <a:p>
            <a:pPr marL="0" indent="0" algn="l">
              <a:lnSpc>
                <a:spcPts val="5550"/>
              </a:lnSpc>
              <a:buNone/>
            </a:pPr>
            <a:r>
              <a:rPr lang="en-US" sz="6000" dirty="0">
                <a:solidFill>
                  <a:srgbClr val="FBF3FA"/>
                </a:solidFill>
                <a:latin typeface="Sora Medium" panose="020B0604020202020204" charset="0"/>
                <a:ea typeface="Yu Gothic" panose="020B0400000000000000" pitchFamily="34" charset="-128"/>
                <a:cs typeface="Sora Medium" panose="020B0604020202020204" charset="0"/>
              </a:rPr>
              <a:t>SmartTrack: </a:t>
            </a:r>
            <a:r>
              <a:rPr lang="en-US" sz="6000" dirty="0" smtClean="0">
                <a:solidFill>
                  <a:srgbClr val="FBF3FA"/>
                </a:solidFill>
                <a:latin typeface="Sora Medium" panose="020B0604020202020204" charset="0"/>
                <a:ea typeface="Yu Gothic" panose="020B0400000000000000" pitchFamily="34" charset="-128"/>
                <a:cs typeface="Sora Medium" panose="020B0604020202020204" charset="0"/>
              </a:rPr>
              <a:t>Satellite Security Analysis </a:t>
            </a:r>
            <a:r>
              <a:rPr lang="en-US" sz="6000" dirty="0">
                <a:solidFill>
                  <a:srgbClr val="FBF3FA"/>
                </a:solidFill>
                <a:latin typeface="Sora Medium" panose="020B0604020202020204" charset="0"/>
                <a:ea typeface="Yu Gothic" panose="020B0400000000000000" pitchFamily="34" charset="-128"/>
                <a:cs typeface="Sora Medium" panose="020B0604020202020204" charset="0"/>
              </a:rPr>
              <a:t>with SQL</a:t>
            </a:r>
            <a:endParaRPr lang="en-US" sz="6000" dirty="0">
              <a:latin typeface="Sora Medium" panose="020B0604020202020204" charset="0"/>
              <a:ea typeface="Yu Gothic" panose="020B0400000000000000" pitchFamily="34" charset="-128"/>
              <a:cs typeface="Sora Medium" panose="020B0604020202020204" charset="0"/>
            </a:endParaRPr>
          </a:p>
        </p:txBody>
      </p:sp>
      <p:sp>
        <p:nvSpPr>
          <p:cNvPr id="4" name="Text 1"/>
          <p:cNvSpPr/>
          <p:nvPr/>
        </p:nvSpPr>
        <p:spPr>
          <a:xfrm>
            <a:off x="6280190" y="4622244"/>
            <a:ext cx="7556421" cy="1451610"/>
          </a:xfrm>
          <a:prstGeom prst="rect">
            <a:avLst/>
          </a:prstGeom>
          <a:noFill/>
          <a:ln/>
        </p:spPr>
        <p:txBody>
          <a:bodyPr wrap="square" lIns="0" tIns="0" rIns="0" bIns="0" rtlCol="0" anchor="t"/>
          <a:lstStyle/>
          <a:p>
            <a:pPr marL="0" indent="0" algn="l">
              <a:lnSpc>
                <a:spcPts val="2850"/>
              </a:lnSpc>
              <a:buNone/>
            </a:pPr>
            <a:endParaRPr lang="en-US" sz="175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0389476" y="3736427"/>
            <a:ext cx="7977349" cy="50449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47492" y="477193"/>
            <a:ext cx="7135416" cy="542925"/>
          </a:xfrm>
          <a:prstGeom prst="rect">
            <a:avLst/>
          </a:prstGeom>
          <a:noFill/>
          <a:ln/>
        </p:spPr>
        <p:txBody>
          <a:bodyPr wrap="none" lIns="0" tIns="0" rIns="0" bIns="0" rtlCol="0" anchor="t"/>
          <a:lstStyle/>
          <a:p>
            <a:pPr marL="0" indent="0" algn="ctr">
              <a:lnSpc>
                <a:spcPts val="4250"/>
              </a:lnSpc>
              <a:buNone/>
            </a:pPr>
            <a:r>
              <a:rPr lang="en-US" sz="4400" u="sng" dirty="0" smtClean="0">
                <a:solidFill>
                  <a:srgbClr val="FBF3FA"/>
                </a:solidFill>
                <a:latin typeface="Sora Medium" panose="020B0604020202020204" charset="0"/>
                <a:cs typeface="Sora Medium" panose="020B0604020202020204" charset="0"/>
              </a:rPr>
              <a:t>CONTENT OF TABLE</a:t>
            </a:r>
            <a:endParaRPr lang="en-US" sz="4400" u="sng" dirty="0">
              <a:latin typeface="Sora Medium" panose="020B0604020202020204" charset="0"/>
              <a:cs typeface="Sora Medium" panose="020B060402020202020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6" name="Text 1"/>
          <p:cNvSpPr/>
          <p:nvPr/>
        </p:nvSpPr>
        <p:spPr>
          <a:xfrm>
            <a:off x="661154" y="1276481"/>
            <a:ext cx="13308092" cy="358020"/>
          </a:xfrm>
          <a:prstGeom prst="rect">
            <a:avLst/>
          </a:prstGeom>
          <a:noFill/>
          <a:ln/>
        </p:spPr>
        <p:txBody>
          <a:bodyPr wrap="square" lIns="0" tIns="0" rIns="0" bIns="0" rtlCol="0" anchor="t"/>
          <a:lstStyle/>
          <a:p>
            <a:pPr algn="ctr">
              <a:lnSpc>
                <a:spcPts val="2350"/>
              </a:lnSpc>
            </a:pPr>
            <a:r>
              <a:rPr lang="en-IN" sz="2800" dirty="0" smtClean="0">
                <a:solidFill>
                  <a:schemeClr val="bg1"/>
                </a:solidFill>
                <a:latin typeface="Noto Sans TC" panose="020B0604020202020204" charset="-128"/>
                <a:ea typeface="Noto Sans TC" panose="020B0604020202020204" charset="-128"/>
              </a:rPr>
              <a:t>Table : Telemetry Data</a:t>
            </a:r>
            <a:endParaRPr lang="en-US" sz="2400" dirty="0">
              <a:solidFill>
                <a:schemeClr val="bg1"/>
              </a:solidFill>
              <a:latin typeface="Noto Sans TC" panose="020B0604020202020204" charset="-128"/>
              <a:ea typeface="Noto Sans TC" panose="020B0604020202020204" charset="-128"/>
            </a:endParaRPr>
          </a:p>
        </p:txBody>
      </p:sp>
      <p:sp>
        <p:nvSpPr>
          <p:cNvPr id="10" name="Rectangle 1"/>
          <p:cNvSpPr>
            <a:spLocks noChangeArrowheads="1"/>
          </p:cNvSpPr>
          <p:nvPr/>
        </p:nvSpPr>
        <p:spPr bwMode="auto">
          <a:xfrm>
            <a:off x="252247" y="-2863543"/>
            <a:ext cx="4493174"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p:txBody>
      </p:sp>
      <p:sp>
        <p:nvSpPr>
          <p:cNvPr id="9" name="Shape 2"/>
          <p:cNvSpPr/>
          <p:nvPr/>
        </p:nvSpPr>
        <p:spPr>
          <a:xfrm>
            <a:off x="945932" y="1733818"/>
            <a:ext cx="12738536" cy="5991285"/>
          </a:xfrm>
          <a:prstGeom prst="roundRect">
            <a:avLst>
              <a:gd name="adj" fmla="val 7868"/>
            </a:avLst>
          </a:prstGeom>
          <a:solidFill>
            <a:srgbClr val="0F0F10">
              <a:alpha val="95000"/>
            </a:srgbClr>
          </a:solidFill>
          <a:ln/>
          <a:effectLst>
            <a:outerShdw blurRad="283210" algn="bl" rotWithShape="0">
              <a:srgbClr val="FFFFFF">
                <a:alpha val="20000"/>
              </a:srgbClr>
            </a:outerShdw>
          </a:effectLst>
        </p:spPr>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7172" y="1883316"/>
            <a:ext cx="10676056" cy="5692288"/>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389476" y="3736427"/>
            <a:ext cx="7977349" cy="504497"/>
          </a:xfrm>
          <a:prstGeom prst="rect">
            <a:avLst/>
          </a:prstGeom>
        </p:spPr>
      </p:pic>
    </p:spTree>
    <p:extLst>
      <p:ext uri="{BB962C8B-B14F-4D97-AF65-F5344CB8AC3E}">
        <p14:creationId xmlns:p14="http://schemas.microsoft.com/office/powerpoint/2010/main" val="28267239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47492" y="477193"/>
            <a:ext cx="7135416" cy="542925"/>
          </a:xfrm>
          <a:prstGeom prst="rect">
            <a:avLst/>
          </a:prstGeom>
          <a:noFill/>
          <a:ln/>
        </p:spPr>
        <p:txBody>
          <a:bodyPr wrap="none" lIns="0" tIns="0" rIns="0" bIns="0" rtlCol="0" anchor="t"/>
          <a:lstStyle/>
          <a:p>
            <a:pPr algn="ctr">
              <a:lnSpc>
                <a:spcPts val="4250"/>
              </a:lnSpc>
            </a:pPr>
            <a:r>
              <a:rPr lang="en-US" sz="4400" u="sng" dirty="0">
                <a:solidFill>
                  <a:srgbClr val="FBF3FA"/>
                </a:solidFill>
                <a:latin typeface="Sora Medium" panose="020B0604020202020204" charset="0"/>
                <a:cs typeface="Sora Medium" panose="020B0604020202020204" charset="0"/>
              </a:rPr>
              <a:t>CONTENT OF TABLE</a:t>
            </a:r>
            <a:endParaRPr lang="en-US" sz="4400" u="sng" dirty="0">
              <a:latin typeface="Sora Medium" panose="020B0604020202020204" charset="0"/>
              <a:cs typeface="Sora Medium" panose="020B060402020202020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6" name="Text 1"/>
          <p:cNvSpPr/>
          <p:nvPr/>
        </p:nvSpPr>
        <p:spPr>
          <a:xfrm>
            <a:off x="661154" y="1276481"/>
            <a:ext cx="13308092" cy="358020"/>
          </a:xfrm>
          <a:prstGeom prst="rect">
            <a:avLst/>
          </a:prstGeom>
          <a:noFill/>
          <a:ln/>
        </p:spPr>
        <p:txBody>
          <a:bodyPr wrap="square" lIns="0" tIns="0" rIns="0" bIns="0" rtlCol="0" anchor="t"/>
          <a:lstStyle/>
          <a:p>
            <a:pPr algn="ctr">
              <a:lnSpc>
                <a:spcPts val="2350"/>
              </a:lnSpc>
            </a:pPr>
            <a:r>
              <a:rPr lang="en-IN" sz="2800" dirty="0" smtClean="0">
                <a:solidFill>
                  <a:schemeClr val="bg1"/>
                </a:solidFill>
                <a:latin typeface="Noto Sans TC" panose="020B0604020202020204" charset="-128"/>
                <a:ea typeface="Noto Sans TC" panose="020B0604020202020204" charset="-128"/>
              </a:rPr>
              <a:t>Table : Radio Frequency Signals</a:t>
            </a:r>
            <a:endParaRPr lang="en-US" sz="2400" dirty="0">
              <a:solidFill>
                <a:schemeClr val="bg1"/>
              </a:solidFill>
              <a:latin typeface="Noto Sans TC" panose="020B0604020202020204" charset="-128"/>
              <a:ea typeface="Noto Sans TC" panose="020B0604020202020204" charset="-128"/>
            </a:endParaRPr>
          </a:p>
        </p:txBody>
      </p:sp>
      <p:sp>
        <p:nvSpPr>
          <p:cNvPr id="10" name="Rectangle 1"/>
          <p:cNvSpPr>
            <a:spLocks noChangeArrowheads="1"/>
          </p:cNvSpPr>
          <p:nvPr/>
        </p:nvSpPr>
        <p:spPr bwMode="auto">
          <a:xfrm>
            <a:off x="252247" y="-2863543"/>
            <a:ext cx="4493174"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p:txBody>
      </p:sp>
      <p:sp>
        <p:nvSpPr>
          <p:cNvPr id="9" name="Shape 2"/>
          <p:cNvSpPr/>
          <p:nvPr/>
        </p:nvSpPr>
        <p:spPr>
          <a:xfrm>
            <a:off x="945932" y="1733818"/>
            <a:ext cx="12738536" cy="5991285"/>
          </a:xfrm>
          <a:prstGeom prst="roundRect">
            <a:avLst>
              <a:gd name="adj" fmla="val 7868"/>
            </a:avLst>
          </a:prstGeom>
          <a:solidFill>
            <a:srgbClr val="0F0F10">
              <a:alpha val="95000"/>
            </a:srgbClr>
          </a:solidFill>
          <a:ln/>
          <a:effectLst>
            <a:outerShdw blurRad="283210" algn="bl" rotWithShape="0">
              <a:srgbClr val="FFFFFF">
                <a:alpha val="20000"/>
              </a:srgbClr>
            </a:outerShdw>
          </a:effectLst>
        </p:spPr>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7172" y="1899943"/>
            <a:ext cx="10676056" cy="565903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7172" y="1899943"/>
            <a:ext cx="10676056" cy="5659035"/>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389476" y="3736427"/>
            <a:ext cx="7977349" cy="504497"/>
          </a:xfrm>
          <a:prstGeom prst="rect">
            <a:avLst/>
          </a:prstGeom>
        </p:spPr>
      </p:pic>
    </p:spTree>
    <p:extLst>
      <p:ext uri="{BB962C8B-B14F-4D97-AF65-F5344CB8AC3E}">
        <p14:creationId xmlns:p14="http://schemas.microsoft.com/office/powerpoint/2010/main" val="9034039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47492" y="477193"/>
            <a:ext cx="7135416" cy="542925"/>
          </a:xfrm>
          <a:prstGeom prst="rect">
            <a:avLst/>
          </a:prstGeom>
          <a:noFill/>
          <a:ln/>
        </p:spPr>
        <p:txBody>
          <a:bodyPr wrap="none" lIns="0" tIns="0" rIns="0" bIns="0" rtlCol="0" anchor="t"/>
          <a:lstStyle/>
          <a:p>
            <a:pPr algn="ctr">
              <a:lnSpc>
                <a:spcPts val="4250"/>
              </a:lnSpc>
            </a:pPr>
            <a:r>
              <a:rPr lang="en-US" sz="4400" u="sng" dirty="0">
                <a:solidFill>
                  <a:srgbClr val="FBF3FA"/>
                </a:solidFill>
                <a:latin typeface="Sora Medium" panose="020B0604020202020204" charset="0"/>
                <a:cs typeface="Sora Medium" panose="020B0604020202020204" charset="0"/>
              </a:rPr>
              <a:t>CONTENT OF TABLE</a:t>
            </a:r>
            <a:endParaRPr lang="en-US" sz="4400" u="sng" dirty="0">
              <a:latin typeface="Sora Medium" panose="020B0604020202020204" charset="0"/>
              <a:cs typeface="Sora Medium" panose="020B060402020202020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6" name="Text 1"/>
          <p:cNvSpPr/>
          <p:nvPr/>
        </p:nvSpPr>
        <p:spPr>
          <a:xfrm>
            <a:off x="661154" y="1276481"/>
            <a:ext cx="13308092" cy="358020"/>
          </a:xfrm>
          <a:prstGeom prst="rect">
            <a:avLst/>
          </a:prstGeom>
          <a:noFill/>
          <a:ln/>
        </p:spPr>
        <p:txBody>
          <a:bodyPr wrap="square" lIns="0" tIns="0" rIns="0" bIns="0" rtlCol="0" anchor="t"/>
          <a:lstStyle/>
          <a:p>
            <a:pPr algn="ctr">
              <a:lnSpc>
                <a:spcPts val="2350"/>
              </a:lnSpc>
            </a:pPr>
            <a:r>
              <a:rPr lang="en-IN" sz="2800" dirty="0" smtClean="0">
                <a:solidFill>
                  <a:schemeClr val="bg1"/>
                </a:solidFill>
                <a:latin typeface="Noto Sans TC" panose="020B0604020202020204" charset="-128"/>
                <a:ea typeface="Noto Sans TC" panose="020B0604020202020204" charset="-128"/>
              </a:rPr>
              <a:t>Table : Access Logs</a:t>
            </a:r>
            <a:endParaRPr lang="en-US" sz="2400" dirty="0">
              <a:solidFill>
                <a:schemeClr val="bg1"/>
              </a:solidFill>
              <a:latin typeface="Noto Sans TC" panose="020B0604020202020204" charset="-128"/>
              <a:ea typeface="Noto Sans TC" panose="020B0604020202020204" charset="-128"/>
            </a:endParaRPr>
          </a:p>
        </p:txBody>
      </p:sp>
      <p:sp>
        <p:nvSpPr>
          <p:cNvPr id="10" name="Rectangle 1"/>
          <p:cNvSpPr>
            <a:spLocks noChangeArrowheads="1"/>
          </p:cNvSpPr>
          <p:nvPr/>
        </p:nvSpPr>
        <p:spPr bwMode="auto">
          <a:xfrm>
            <a:off x="252247" y="-2863543"/>
            <a:ext cx="4493174"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p:txBody>
      </p:sp>
      <p:sp>
        <p:nvSpPr>
          <p:cNvPr id="8" name="Shape 2"/>
          <p:cNvSpPr/>
          <p:nvPr/>
        </p:nvSpPr>
        <p:spPr>
          <a:xfrm>
            <a:off x="945932" y="1733818"/>
            <a:ext cx="12738536" cy="5991285"/>
          </a:xfrm>
          <a:prstGeom prst="roundRect">
            <a:avLst>
              <a:gd name="adj" fmla="val 7868"/>
            </a:avLst>
          </a:prstGeom>
          <a:solidFill>
            <a:srgbClr val="0F0F10">
              <a:alpha val="95000"/>
            </a:srgbClr>
          </a:solidFill>
          <a:ln/>
          <a:effectLst>
            <a:outerShdw blurRad="283210" algn="bl" rotWithShape="0">
              <a:srgbClr val="FFFFFF">
                <a:alpha val="20000"/>
              </a:srgbClr>
            </a:outerShdw>
          </a:effectLst>
        </p:spPr>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7172" y="1899943"/>
            <a:ext cx="10676056" cy="565903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7172" y="1899943"/>
            <a:ext cx="10676056" cy="5659035"/>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389476" y="3736427"/>
            <a:ext cx="7977349" cy="504497"/>
          </a:xfrm>
          <a:prstGeom prst="rect">
            <a:avLst/>
          </a:prstGeom>
        </p:spPr>
      </p:pic>
    </p:spTree>
    <p:extLst>
      <p:ext uri="{BB962C8B-B14F-4D97-AF65-F5344CB8AC3E}">
        <p14:creationId xmlns:p14="http://schemas.microsoft.com/office/powerpoint/2010/main" val="14796339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47492" y="477193"/>
            <a:ext cx="7135416" cy="542925"/>
          </a:xfrm>
          <a:prstGeom prst="rect">
            <a:avLst/>
          </a:prstGeom>
          <a:noFill/>
          <a:ln/>
        </p:spPr>
        <p:txBody>
          <a:bodyPr wrap="none" lIns="0" tIns="0" rIns="0" bIns="0" rtlCol="0" anchor="t"/>
          <a:lstStyle/>
          <a:p>
            <a:pPr algn="ctr">
              <a:lnSpc>
                <a:spcPts val="4250"/>
              </a:lnSpc>
            </a:pPr>
            <a:r>
              <a:rPr lang="en-US" sz="4400" u="sng" dirty="0">
                <a:solidFill>
                  <a:srgbClr val="FBF3FA"/>
                </a:solidFill>
                <a:latin typeface="Sora Medium" panose="020B0604020202020204" charset="0"/>
                <a:cs typeface="Sora Medium" panose="020B0604020202020204" charset="0"/>
              </a:rPr>
              <a:t>CONTENT OF TABLE</a:t>
            </a:r>
            <a:endParaRPr lang="en-US" sz="4400" u="sng" dirty="0">
              <a:latin typeface="Sora Medium" panose="020B0604020202020204" charset="0"/>
              <a:cs typeface="Sora Medium" panose="020B060402020202020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6" name="Text 1"/>
          <p:cNvSpPr/>
          <p:nvPr/>
        </p:nvSpPr>
        <p:spPr>
          <a:xfrm>
            <a:off x="661154" y="1276481"/>
            <a:ext cx="13308092" cy="358020"/>
          </a:xfrm>
          <a:prstGeom prst="rect">
            <a:avLst/>
          </a:prstGeom>
          <a:noFill/>
          <a:ln/>
        </p:spPr>
        <p:txBody>
          <a:bodyPr wrap="square" lIns="0" tIns="0" rIns="0" bIns="0" rtlCol="0" anchor="t"/>
          <a:lstStyle/>
          <a:p>
            <a:pPr algn="ctr">
              <a:lnSpc>
                <a:spcPts val="2350"/>
              </a:lnSpc>
            </a:pPr>
            <a:r>
              <a:rPr lang="en-IN" sz="2800" dirty="0" smtClean="0">
                <a:solidFill>
                  <a:schemeClr val="bg1"/>
                </a:solidFill>
                <a:latin typeface="Noto Sans TC" panose="020B0604020202020204" charset="-128"/>
                <a:ea typeface="Noto Sans TC" panose="020B0604020202020204" charset="-128"/>
              </a:rPr>
              <a:t>Table : Users</a:t>
            </a:r>
            <a:endParaRPr lang="en-US" sz="2400" dirty="0">
              <a:solidFill>
                <a:schemeClr val="bg1"/>
              </a:solidFill>
              <a:latin typeface="Noto Sans TC" panose="020B0604020202020204" charset="-128"/>
              <a:ea typeface="Noto Sans TC" panose="020B0604020202020204" charset="-128"/>
            </a:endParaRPr>
          </a:p>
        </p:txBody>
      </p:sp>
      <p:sp>
        <p:nvSpPr>
          <p:cNvPr id="10" name="Rectangle 1"/>
          <p:cNvSpPr>
            <a:spLocks noChangeArrowheads="1"/>
          </p:cNvSpPr>
          <p:nvPr/>
        </p:nvSpPr>
        <p:spPr bwMode="auto">
          <a:xfrm>
            <a:off x="252247" y="-2863543"/>
            <a:ext cx="4493174"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p:txBody>
      </p:sp>
      <p:sp>
        <p:nvSpPr>
          <p:cNvPr id="8" name="Shape 2"/>
          <p:cNvSpPr/>
          <p:nvPr/>
        </p:nvSpPr>
        <p:spPr>
          <a:xfrm>
            <a:off x="945932" y="1733818"/>
            <a:ext cx="12738536" cy="5991285"/>
          </a:xfrm>
          <a:prstGeom prst="roundRect">
            <a:avLst>
              <a:gd name="adj" fmla="val 7868"/>
            </a:avLst>
          </a:prstGeom>
          <a:solidFill>
            <a:srgbClr val="0F0F10">
              <a:alpha val="95000"/>
            </a:srgbClr>
          </a:solidFill>
          <a:ln/>
          <a:effectLst>
            <a:outerShdw blurRad="283210" algn="bl" rotWithShape="0">
              <a:srgbClr val="FFFFFF">
                <a:alpha val="20000"/>
              </a:srgbClr>
            </a:outerShdw>
          </a:effectLst>
        </p:spPr>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7172" y="1899943"/>
            <a:ext cx="10676056" cy="5659035"/>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389476" y="3736427"/>
            <a:ext cx="7977349" cy="504497"/>
          </a:xfrm>
          <a:prstGeom prst="rect">
            <a:avLst/>
          </a:prstGeom>
        </p:spPr>
      </p:pic>
    </p:spTree>
    <p:extLst>
      <p:ext uri="{BB962C8B-B14F-4D97-AF65-F5344CB8AC3E}">
        <p14:creationId xmlns:p14="http://schemas.microsoft.com/office/powerpoint/2010/main" val="21880125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47492" y="477193"/>
            <a:ext cx="7135416" cy="542925"/>
          </a:xfrm>
          <a:prstGeom prst="rect">
            <a:avLst/>
          </a:prstGeom>
          <a:noFill/>
          <a:ln/>
        </p:spPr>
        <p:txBody>
          <a:bodyPr wrap="none" lIns="0" tIns="0" rIns="0" bIns="0" rtlCol="0" anchor="t"/>
          <a:lstStyle/>
          <a:p>
            <a:pPr algn="ctr">
              <a:lnSpc>
                <a:spcPts val="4250"/>
              </a:lnSpc>
            </a:pPr>
            <a:r>
              <a:rPr lang="en-US" sz="4400" u="sng" dirty="0">
                <a:solidFill>
                  <a:srgbClr val="FBF3FA"/>
                </a:solidFill>
                <a:latin typeface="Sora Medium" panose="020B0604020202020204" charset="0"/>
                <a:cs typeface="Sora Medium" panose="020B0604020202020204" charset="0"/>
              </a:rPr>
              <a:t>CONTENT OF TABLE</a:t>
            </a:r>
            <a:endParaRPr lang="en-US" sz="4400" u="sng" dirty="0">
              <a:latin typeface="Sora Medium" panose="020B0604020202020204" charset="0"/>
              <a:cs typeface="Sora Medium" panose="020B060402020202020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6" name="Text 1"/>
          <p:cNvSpPr/>
          <p:nvPr/>
        </p:nvSpPr>
        <p:spPr>
          <a:xfrm>
            <a:off x="661154" y="1276481"/>
            <a:ext cx="13308092" cy="358020"/>
          </a:xfrm>
          <a:prstGeom prst="rect">
            <a:avLst/>
          </a:prstGeom>
          <a:noFill/>
          <a:ln/>
        </p:spPr>
        <p:txBody>
          <a:bodyPr wrap="square" lIns="0" tIns="0" rIns="0" bIns="0" rtlCol="0" anchor="t"/>
          <a:lstStyle/>
          <a:p>
            <a:pPr algn="ctr">
              <a:lnSpc>
                <a:spcPts val="2350"/>
              </a:lnSpc>
            </a:pPr>
            <a:r>
              <a:rPr lang="en-IN" sz="2800" dirty="0" smtClean="0">
                <a:solidFill>
                  <a:schemeClr val="bg1"/>
                </a:solidFill>
                <a:latin typeface="Noto Sans TC" panose="020B0604020202020204" charset="-128"/>
                <a:ea typeface="Noto Sans TC" panose="020B0604020202020204" charset="-128"/>
              </a:rPr>
              <a:t>Table : Satellites</a:t>
            </a:r>
            <a:endParaRPr lang="en-US" sz="2400" dirty="0">
              <a:solidFill>
                <a:schemeClr val="bg1"/>
              </a:solidFill>
              <a:latin typeface="Noto Sans TC" panose="020B0604020202020204" charset="-128"/>
              <a:ea typeface="Noto Sans TC" panose="020B0604020202020204" charset="-128"/>
            </a:endParaRPr>
          </a:p>
        </p:txBody>
      </p:sp>
      <p:sp>
        <p:nvSpPr>
          <p:cNvPr id="10" name="Rectangle 1"/>
          <p:cNvSpPr>
            <a:spLocks noChangeArrowheads="1"/>
          </p:cNvSpPr>
          <p:nvPr/>
        </p:nvSpPr>
        <p:spPr bwMode="auto">
          <a:xfrm>
            <a:off x="252247" y="-2863543"/>
            <a:ext cx="4493174"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p:txBody>
      </p:sp>
      <p:sp>
        <p:nvSpPr>
          <p:cNvPr id="8" name="Shape 2"/>
          <p:cNvSpPr/>
          <p:nvPr/>
        </p:nvSpPr>
        <p:spPr>
          <a:xfrm>
            <a:off x="945932" y="1733818"/>
            <a:ext cx="12738536" cy="5991285"/>
          </a:xfrm>
          <a:prstGeom prst="roundRect">
            <a:avLst>
              <a:gd name="adj" fmla="val 7868"/>
            </a:avLst>
          </a:prstGeom>
          <a:solidFill>
            <a:srgbClr val="0F0F10">
              <a:alpha val="95000"/>
            </a:srgbClr>
          </a:solidFill>
          <a:ln/>
          <a:effectLst>
            <a:outerShdw blurRad="283210" algn="bl" rotWithShape="0">
              <a:srgbClr val="FFFFFF">
                <a:alpha val="20000"/>
              </a:srgbClr>
            </a:outerShdw>
          </a:effectLst>
        </p:spPr>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7172" y="1890864"/>
            <a:ext cx="10676056" cy="5691351"/>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389476" y="3736427"/>
            <a:ext cx="7977349" cy="504497"/>
          </a:xfrm>
          <a:prstGeom prst="rect">
            <a:avLst/>
          </a:prstGeom>
        </p:spPr>
      </p:pic>
    </p:spTree>
    <p:extLst>
      <p:ext uri="{BB962C8B-B14F-4D97-AF65-F5344CB8AC3E}">
        <p14:creationId xmlns:p14="http://schemas.microsoft.com/office/powerpoint/2010/main" val="21468554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47492" y="477193"/>
            <a:ext cx="7135416" cy="542925"/>
          </a:xfrm>
          <a:prstGeom prst="rect">
            <a:avLst/>
          </a:prstGeom>
          <a:noFill/>
          <a:ln/>
        </p:spPr>
        <p:txBody>
          <a:bodyPr wrap="none" lIns="0" tIns="0" rIns="0" bIns="0" rtlCol="0" anchor="t"/>
          <a:lstStyle/>
          <a:p>
            <a:pPr algn="ctr">
              <a:lnSpc>
                <a:spcPts val="4250"/>
              </a:lnSpc>
            </a:pPr>
            <a:r>
              <a:rPr lang="en-US" sz="4400" u="sng" dirty="0">
                <a:solidFill>
                  <a:srgbClr val="FBF3FA"/>
                </a:solidFill>
                <a:latin typeface="Sora Medium" panose="020B0604020202020204" charset="0"/>
                <a:cs typeface="Sora Medium" panose="020B0604020202020204" charset="0"/>
              </a:rPr>
              <a:t>CONTENT OF TABLE</a:t>
            </a:r>
            <a:endParaRPr lang="en-US" sz="4400" u="sng" dirty="0">
              <a:latin typeface="Sora Medium" panose="020B0604020202020204" charset="0"/>
              <a:cs typeface="Sora Medium" panose="020B060402020202020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6" name="Text 1"/>
          <p:cNvSpPr/>
          <p:nvPr/>
        </p:nvSpPr>
        <p:spPr>
          <a:xfrm>
            <a:off x="661154" y="1290105"/>
            <a:ext cx="13308092" cy="358020"/>
          </a:xfrm>
          <a:prstGeom prst="rect">
            <a:avLst/>
          </a:prstGeom>
          <a:noFill/>
          <a:ln/>
        </p:spPr>
        <p:txBody>
          <a:bodyPr wrap="square" lIns="0" tIns="0" rIns="0" bIns="0" rtlCol="0" anchor="t"/>
          <a:lstStyle/>
          <a:p>
            <a:pPr algn="ctr">
              <a:lnSpc>
                <a:spcPts val="2350"/>
              </a:lnSpc>
            </a:pPr>
            <a:r>
              <a:rPr lang="en-IN" sz="2800" dirty="0" smtClean="0">
                <a:solidFill>
                  <a:schemeClr val="bg1"/>
                </a:solidFill>
                <a:latin typeface="Noto Sans TC" panose="020B0604020202020204" charset="-128"/>
                <a:ea typeface="Noto Sans TC" panose="020B0604020202020204" charset="-128"/>
              </a:rPr>
              <a:t>Table : Anomalies</a:t>
            </a:r>
            <a:endParaRPr lang="en-US" sz="2400" dirty="0">
              <a:solidFill>
                <a:schemeClr val="bg1"/>
              </a:solidFill>
              <a:latin typeface="Noto Sans TC" panose="020B0604020202020204" charset="-128"/>
              <a:ea typeface="Noto Sans TC" panose="020B0604020202020204" charset="-128"/>
            </a:endParaRPr>
          </a:p>
        </p:txBody>
      </p:sp>
      <p:sp>
        <p:nvSpPr>
          <p:cNvPr id="10" name="Rectangle 1"/>
          <p:cNvSpPr>
            <a:spLocks noChangeArrowheads="1"/>
          </p:cNvSpPr>
          <p:nvPr/>
        </p:nvSpPr>
        <p:spPr bwMode="auto">
          <a:xfrm>
            <a:off x="252247" y="-2863543"/>
            <a:ext cx="4493174"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7171" y="2027472"/>
            <a:ext cx="10676056" cy="5697631"/>
          </a:xfrm>
          <a:prstGeom prst="rect">
            <a:avLst/>
          </a:prstGeom>
        </p:spPr>
      </p:pic>
      <p:sp>
        <p:nvSpPr>
          <p:cNvPr id="13" name="Shape 2"/>
          <p:cNvSpPr/>
          <p:nvPr/>
        </p:nvSpPr>
        <p:spPr>
          <a:xfrm>
            <a:off x="945931" y="1725987"/>
            <a:ext cx="12738536" cy="5991285"/>
          </a:xfrm>
          <a:prstGeom prst="roundRect">
            <a:avLst>
              <a:gd name="adj" fmla="val 7868"/>
            </a:avLst>
          </a:prstGeom>
          <a:solidFill>
            <a:srgbClr val="0F0F10">
              <a:alpha val="95000"/>
            </a:srgbClr>
          </a:solidFill>
          <a:ln/>
          <a:effectLst>
            <a:outerShdw blurRad="283210" algn="bl" rotWithShape="0">
              <a:srgbClr val="FFFFFF">
                <a:alpha val="20000"/>
              </a:srgbClr>
            </a:outerShdw>
          </a:effectLst>
        </p:spPr>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7171" y="1872813"/>
            <a:ext cx="10676056" cy="569763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389476" y="3736427"/>
            <a:ext cx="7977349" cy="504497"/>
          </a:xfrm>
          <a:prstGeom prst="rect">
            <a:avLst/>
          </a:prstGeom>
        </p:spPr>
      </p:pic>
    </p:spTree>
    <p:extLst>
      <p:ext uri="{BB962C8B-B14F-4D97-AF65-F5344CB8AC3E}">
        <p14:creationId xmlns:p14="http://schemas.microsoft.com/office/powerpoint/2010/main" val="4592235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47492" y="477193"/>
            <a:ext cx="7135416" cy="542925"/>
          </a:xfrm>
          <a:prstGeom prst="rect">
            <a:avLst/>
          </a:prstGeom>
          <a:noFill/>
          <a:ln/>
        </p:spPr>
        <p:txBody>
          <a:bodyPr wrap="none" lIns="0" tIns="0" rIns="0" bIns="0" rtlCol="0" anchor="t"/>
          <a:lstStyle/>
          <a:p>
            <a:pPr marL="0" indent="0" algn="ctr">
              <a:lnSpc>
                <a:spcPts val="4250"/>
              </a:lnSpc>
              <a:buNone/>
            </a:pPr>
            <a:r>
              <a:rPr lang="en-US" sz="4400" u="sng" dirty="0" smtClean="0">
                <a:solidFill>
                  <a:schemeClr val="bg1"/>
                </a:solidFill>
                <a:latin typeface="Sora Medium" panose="020B0604020202020204" charset="0"/>
                <a:cs typeface="Sora Medium" panose="020B0604020202020204" charset="0"/>
              </a:rPr>
              <a:t>JOINS</a:t>
            </a:r>
            <a:endParaRPr lang="en-US" sz="4400" u="sng" dirty="0">
              <a:solidFill>
                <a:schemeClr val="bg1"/>
              </a:solidFill>
              <a:latin typeface="Sora Medium" panose="020B0604020202020204" charset="0"/>
              <a:cs typeface="Sora Medium" panose="020B0604020202020204" charset="0"/>
            </a:endParaRPr>
          </a:p>
        </p:txBody>
      </p:sp>
      <p:sp>
        <p:nvSpPr>
          <p:cNvPr id="3" name="Rectangle 2"/>
          <p:cNvSpPr/>
          <p:nvPr/>
        </p:nvSpPr>
        <p:spPr>
          <a:xfrm>
            <a:off x="898072" y="1957045"/>
            <a:ext cx="7836025" cy="4524315"/>
          </a:xfrm>
          <a:prstGeom prst="rect">
            <a:avLst/>
          </a:prstGeom>
        </p:spPr>
        <p:txBody>
          <a:bodyPr wrap="square">
            <a:spAutoFit/>
          </a:bodyPr>
          <a:lstStyle/>
          <a:p>
            <a:r>
              <a:rPr lang="en-US" sz="2400" dirty="0" smtClean="0">
                <a:solidFill>
                  <a:schemeClr val="bg1"/>
                </a:solidFill>
                <a:latin typeface="Noto Sans TC" panose="020B0604020202020204" charset="-128"/>
                <a:ea typeface="Noto Sans TC" panose="020B0604020202020204" charset="-128"/>
                <a:cs typeface="Sora Medium" panose="020B0604020202020204" charset="0"/>
              </a:rPr>
              <a:t>A JOIN is used to combine rows from two or more tables based on a related column. In the </a:t>
            </a:r>
            <a:r>
              <a:rPr lang="en-US" sz="2400" dirty="0" err="1" smtClean="0">
                <a:solidFill>
                  <a:schemeClr val="bg1"/>
                </a:solidFill>
                <a:latin typeface="Noto Sans TC" panose="020B0604020202020204" charset="-128"/>
                <a:ea typeface="Noto Sans TC" panose="020B0604020202020204" charset="-128"/>
                <a:cs typeface="Sora Medium" panose="020B0604020202020204" charset="0"/>
              </a:rPr>
              <a:t>SmartTrack</a:t>
            </a:r>
            <a:r>
              <a:rPr lang="en-US" sz="2400" dirty="0" smtClean="0">
                <a:solidFill>
                  <a:schemeClr val="bg1"/>
                </a:solidFill>
                <a:latin typeface="Noto Sans TC" panose="020B0604020202020204" charset="-128"/>
                <a:ea typeface="Noto Sans TC" panose="020B0604020202020204" charset="-128"/>
                <a:cs typeface="Sora Medium" panose="020B0604020202020204" charset="0"/>
              </a:rPr>
              <a:t> project, joins help connect satellite data, telemetry, access logs, users, and anomalies to get meaningful insights.</a:t>
            </a:r>
            <a:br>
              <a:rPr lang="en-US" sz="2400" dirty="0" smtClean="0">
                <a:solidFill>
                  <a:schemeClr val="bg1"/>
                </a:solidFill>
                <a:latin typeface="Noto Sans TC" panose="020B0604020202020204" charset="-128"/>
                <a:ea typeface="Noto Sans TC" panose="020B0604020202020204" charset="-128"/>
                <a:cs typeface="Sora Medium" panose="020B0604020202020204" charset="0"/>
              </a:rPr>
            </a:br>
            <a:r>
              <a:rPr lang="en-US" sz="2400" dirty="0" smtClean="0">
                <a:solidFill>
                  <a:schemeClr val="bg1"/>
                </a:solidFill>
                <a:latin typeface="Noto Sans TC" panose="020B0604020202020204" charset="-128"/>
                <a:ea typeface="Noto Sans TC" panose="020B0604020202020204" charset="-128"/>
                <a:cs typeface="Sora Medium" panose="020B0604020202020204" charset="0"/>
              </a:rPr>
              <a:t>The main types of joins used here are:</a:t>
            </a:r>
          </a:p>
          <a:p>
            <a:pPr>
              <a:buFont typeface="Arial" panose="020B0604020202020204" pitchFamily="34" charset="0"/>
              <a:buChar char="•"/>
            </a:pPr>
            <a:r>
              <a:rPr lang="en-US" sz="2400" dirty="0" smtClean="0">
                <a:solidFill>
                  <a:schemeClr val="bg1"/>
                </a:solidFill>
                <a:latin typeface="Noto Sans TC" panose="020B0604020202020204" charset="-128"/>
                <a:ea typeface="Noto Sans TC" panose="020B0604020202020204" charset="-128"/>
                <a:cs typeface="Sora Medium" panose="020B0604020202020204" charset="0"/>
              </a:rPr>
              <a:t>INNER JOIN → returns only matching records between tables.</a:t>
            </a:r>
          </a:p>
          <a:p>
            <a:pPr>
              <a:buFont typeface="Arial" panose="020B0604020202020204" pitchFamily="34" charset="0"/>
              <a:buChar char="•"/>
            </a:pPr>
            <a:r>
              <a:rPr lang="en-US" sz="2400" dirty="0" smtClean="0">
                <a:solidFill>
                  <a:schemeClr val="bg1"/>
                </a:solidFill>
                <a:latin typeface="Noto Sans TC" panose="020B0604020202020204" charset="-128"/>
                <a:ea typeface="Noto Sans TC" panose="020B0604020202020204" charset="-128"/>
                <a:cs typeface="Sora Medium" panose="020B0604020202020204" charset="0"/>
              </a:rPr>
              <a:t>LEFT JOIN → returns all records from the left table and matching ones from the right (null if no match).</a:t>
            </a:r>
          </a:p>
          <a:p>
            <a:pPr>
              <a:buFont typeface="Arial" panose="020B0604020202020204" pitchFamily="34" charset="0"/>
              <a:buChar char="•"/>
            </a:pPr>
            <a:r>
              <a:rPr lang="en-US" sz="2400" dirty="0" smtClean="0">
                <a:solidFill>
                  <a:schemeClr val="bg1"/>
                </a:solidFill>
                <a:latin typeface="Noto Sans TC" panose="020B0604020202020204" charset="-128"/>
                <a:ea typeface="Noto Sans TC" panose="020B0604020202020204" charset="-128"/>
                <a:cs typeface="Sora Medium" panose="020B0604020202020204" charset="0"/>
              </a:rPr>
              <a:t>RIGHT JOIN → similar to LEFT JOIN but returns all from the right table.</a:t>
            </a:r>
          </a:p>
        </p:txBody>
      </p:sp>
      <p:sp>
        <p:nvSpPr>
          <p:cNvPr id="4" name="Shape 3"/>
          <p:cNvSpPr/>
          <p:nvPr/>
        </p:nvSpPr>
        <p:spPr>
          <a:xfrm>
            <a:off x="898072" y="6697665"/>
            <a:ext cx="9144000" cy="91440"/>
          </a:xfrm>
          <a:prstGeom prst="roundRect">
            <a:avLst>
              <a:gd name="adj" fmla="val 185939"/>
            </a:avLst>
          </a:prstGeom>
          <a:solidFill>
            <a:srgbClr val="FF6BD8"/>
          </a:solidFill>
          <a:ln/>
        </p:spPr>
      </p:sp>
      <p:sp>
        <p:nvSpPr>
          <p:cNvPr id="5" name="Shape 3"/>
          <p:cNvSpPr/>
          <p:nvPr/>
        </p:nvSpPr>
        <p:spPr>
          <a:xfrm>
            <a:off x="898072" y="1613999"/>
            <a:ext cx="9144000" cy="91440"/>
          </a:xfrm>
          <a:prstGeom prst="roundRect">
            <a:avLst>
              <a:gd name="adj" fmla="val 185939"/>
            </a:avLst>
          </a:prstGeom>
          <a:solidFill>
            <a:srgbClr val="FF6BD8"/>
          </a:solidFill>
          <a:ln/>
        </p:spPr>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1298" y="2303501"/>
            <a:ext cx="5549462" cy="3926165"/>
          </a:xfrm>
          <a:prstGeom prst="rect">
            <a:avLst/>
          </a:prstGeom>
          <a:ln>
            <a:noFill/>
          </a:ln>
          <a:effectLst>
            <a:softEdge rad="112500"/>
          </a:effec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Tree>
    <p:extLst>
      <p:ext uri="{BB962C8B-B14F-4D97-AF65-F5344CB8AC3E}">
        <p14:creationId xmlns:p14="http://schemas.microsoft.com/office/powerpoint/2010/main" val="39094746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3" name="Rectangle 2"/>
          <p:cNvSpPr/>
          <p:nvPr/>
        </p:nvSpPr>
        <p:spPr>
          <a:xfrm>
            <a:off x="629011" y="939206"/>
            <a:ext cx="11699623" cy="492443"/>
          </a:xfrm>
          <a:prstGeom prst="rect">
            <a:avLst/>
          </a:prstGeom>
        </p:spPr>
        <p:txBody>
          <a:bodyPr wrap="square">
            <a:spAutoFit/>
          </a:bodyPr>
          <a:lstStyle/>
          <a:p>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QUERY 1 </a:t>
            </a:r>
            <a:r>
              <a:rPr lang="en-US" sz="2600" u="sng" dirty="0">
                <a:solidFill>
                  <a:schemeClr val="bg1"/>
                </a:solidFill>
                <a:latin typeface="Sora Medium" panose="020B0604020202020204" charset="0"/>
                <a:ea typeface="Noto Sans TC" panose="020B0604020202020204" charset="-128"/>
                <a:cs typeface="Sora Medium" panose="020B0604020202020204" charset="0"/>
              </a:rPr>
              <a:t>— </a:t>
            </a:r>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ANOMALIES WITH SATELLITE INFO, SORTED BY SEVERITY.</a:t>
            </a:r>
            <a:endParaRPr lang="en-IN" sz="2600" u="sng" dirty="0">
              <a:solidFill>
                <a:schemeClr val="bg1"/>
              </a:solidFill>
              <a:latin typeface="Sora Medium" panose="020B0604020202020204" charset="0"/>
              <a:ea typeface="Noto Sans TC" panose="020B0604020202020204" charset="-128"/>
              <a:cs typeface="Sora Medium" panose="020B0604020202020204" charset="0"/>
            </a:endParaRPr>
          </a:p>
        </p:txBody>
      </p:sp>
      <p:sp>
        <p:nvSpPr>
          <p:cNvPr id="5" name="Rectangle 4"/>
          <p:cNvSpPr/>
          <p:nvPr/>
        </p:nvSpPr>
        <p:spPr>
          <a:xfrm>
            <a:off x="629012" y="2639384"/>
            <a:ext cx="4951981" cy="3416320"/>
          </a:xfrm>
          <a:prstGeom prst="rect">
            <a:avLst/>
          </a:prstGeom>
        </p:spPr>
        <p:txBody>
          <a:bodyPr wrap="square">
            <a:spAutoFit/>
          </a:bodyPr>
          <a:lstStyle/>
          <a:p>
            <a:pPr marL="457200" indent="-457200">
              <a:buFont typeface="+mj-lt"/>
              <a:buAutoNum type="arabicPeriod"/>
            </a:pPr>
            <a:r>
              <a:rPr lang="en-US" sz="2400" dirty="0" smtClean="0">
                <a:solidFill>
                  <a:schemeClr val="bg1"/>
                </a:solidFill>
                <a:latin typeface="Noto Sans TC" panose="020B0604020202020204" charset="-128"/>
                <a:ea typeface="Noto Sans TC" panose="020B0604020202020204" charset="-128"/>
              </a:rPr>
              <a:t>This </a:t>
            </a:r>
            <a:r>
              <a:rPr lang="en-US" sz="2400" dirty="0">
                <a:solidFill>
                  <a:schemeClr val="bg1"/>
                </a:solidFill>
                <a:latin typeface="Noto Sans TC" panose="020B0604020202020204" charset="-128"/>
                <a:ea typeface="Noto Sans TC" panose="020B0604020202020204" charset="-128"/>
              </a:rPr>
              <a:t>query uses an INNER JOIN to </a:t>
            </a:r>
            <a:r>
              <a:rPr lang="en-US" sz="2400" dirty="0" smtClean="0">
                <a:solidFill>
                  <a:schemeClr val="bg1"/>
                </a:solidFill>
                <a:latin typeface="Noto Sans TC" panose="020B0604020202020204" charset="-128"/>
                <a:ea typeface="Noto Sans TC" panose="020B0604020202020204" charset="-128"/>
              </a:rPr>
              <a:t>connect  ‘anomalies’ with ‘satellites’ based on ‘</a:t>
            </a:r>
            <a:r>
              <a:rPr lang="en-US" sz="2400" dirty="0" err="1" smtClean="0">
                <a:solidFill>
                  <a:schemeClr val="bg1"/>
                </a:solidFill>
                <a:latin typeface="Noto Sans TC" panose="020B0604020202020204" charset="-128"/>
                <a:ea typeface="Noto Sans TC" panose="020B0604020202020204" charset="-128"/>
              </a:rPr>
              <a:t>sat_id</a:t>
            </a:r>
            <a:r>
              <a:rPr lang="en-US" sz="2400" dirty="0" smtClean="0">
                <a:solidFill>
                  <a:schemeClr val="bg1"/>
                </a:solidFill>
                <a:latin typeface="Noto Sans TC" panose="020B0604020202020204" charset="-128"/>
                <a:ea typeface="Noto Sans TC" panose="020B0604020202020204" charset="-128"/>
              </a:rPr>
              <a:t>’. </a:t>
            </a:r>
          </a:p>
          <a:p>
            <a:pPr marL="457200" indent="-457200">
              <a:buFont typeface="+mj-lt"/>
              <a:buAutoNum type="arabicPeriod"/>
            </a:pPr>
            <a:r>
              <a:rPr lang="en-US" sz="2400" dirty="0">
                <a:solidFill>
                  <a:schemeClr val="bg1"/>
                </a:solidFill>
                <a:latin typeface="Noto Sans TC" panose="020B0604020202020204" charset="-128"/>
                <a:ea typeface="Noto Sans TC" panose="020B0604020202020204" charset="-128"/>
              </a:rPr>
              <a:t>It returns each anomaly along with the satellite’s name and operator. Results are sorted so the most severe and latest issues appear first.</a:t>
            </a:r>
            <a:endParaRPr lang="en-US" sz="2400" dirty="0" smtClean="0">
              <a:solidFill>
                <a:schemeClr val="bg1"/>
              </a:solidFill>
              <a:latin typeface="Noto Sans TC" panose="020B0604020202020204" charset="-128"/>
              <a:ea typeface="Noto Sans TC" panose="020B0604020202020204" charset="-128"/>
              <a:cs typeface="Sora Medium" panose="020B060402020202020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179" y="1882847"/>
            <a:ext cx="8560676" cy="5391057"/>
          </a:xfrm>
          <a:prstGeom prst="rect">
            <a:avLst/>
          </a:prstGeom>
        </p:spPr>
      </p:pic>
      <p:grpSp>
        <p:nvGrpSpPr>
          <p:cNvPr id="10" name="Group 9"/>
          <p:cNvGrpSpPr/>
          <p:nvPr/>
        </p:nvGrpSpPr>
        <p:grpSpPr>
          <a:xfrm>
            <a:off x="322110" y="192918"/>
            <a:ext cx="12457219" cy="7503636"/>
            <a:chOff x="322110" y="192918"/>
            <a:chExt cx="12457219" cy="7503636"/>
          </a:xfrm>
        </p:grpSpPr>
        <p:sp>
          <p:nvSpPr>
            <p:cNvPr id="11" name="Shape 2"/>
            <p:cNvSpPr/>
            <p:nvPr/>
          </p:nvSpPr>
          <p:spPr>
            <a:xfrm rot="5400000">
              <a:off x="-3299906" y="3862230"/>
              <a:ext cx="7456340" cy="212308"/>
            </a:xfrm>
            <a:prstGeom prst="roundRect">
              <a:avLst>
                <a:gd name="adj" fmla="val 90006"/>
              </a:avLst>
            </a:prstGeom>
            <a:solidFill>
              <a:srgbClr val="0F0F10"/>
            </a:solidFill>
            <a:ln/>
            <a:effectLst>
              <a:outerShdw blurRad="339090" algn="bl" rotWithShape="0">
                <a:srgbClr val="FFFFFF">
                  <a:alpha val="20000"/>
                </a:srgbClr>
              </a:outerShdw>
            </a:effectLst>
          </p:spPr>
        </p:sp>
        <p:sp>
          <p:nvSpPr>
            <p:cNvPr id="12" name="Shape 2"/>
            <p:cNvSpPr/>
            <p:nvPr/>
          </p:nvSpPr>
          <p:spPr>
            <a:xfrm>
              <a:off x="322110" y="192918"/>
              <a:ext cx="12457219" cy="226814"/>
            </a:xfrm>
            <a:prstGeom prst="roundRect">
              <a:avLst>
                <a:gd name="adj" fmla="val 90006"/>
              </a:avLst>
            </a:prstGeom>
            <a:solidFill>
              <a:srgbClr val="0F0F10"/>
            </a:solidFill>
            <a:ln/>
            <a:effectLst>
              <a:outerShdw blurRad="339090" algn="bl" rotWithShape="0">
                <a:srgbClr val="FFFFFF">
                  <a:alpha val="20000"/>
                </a:srgbClr>
              </a:outerShdw>
            </a:effectLst>
          </p:spPr>
        </p:sp>
      </p:gr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179" y="1882847"/>
            <a:ext cx="8560676" cy="5391057"/>
          </a:xfrm>
          <a:prstGeom prst="rect">
            <a:avLst/>
          </a:prstGeom>
        </p:spPr>
      </p:pic>
    </p:spTree>
    <p:extLst>
      <p:ext uri="{BB962C8B-B14F-4D97-AF65-F5344CB8AC3E}">
        <p14:creationId xmlns:p14="http://schemas.microsoft.com/office/powerpoint/2010/main" val="7766139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3" name="Rectangle 2"/>
          <p:cNvSpPr/>
          <p:nvPr/>
        </p:nvSpPr>
        <p:spPr>
          <a:xfrm>
            <a:off x="629011" y="939206"/>
            <a:ext cx="11573499" cy="492443"/>
          </a:xfrm>
          <a:prstGeom prst="rect">
            <a:avLst/>
          </a:prstGeom>
        </p:spPr>
        <p:txBody>
          <a:bodyPr wrap="square">
            <a:spAutoFit/>
          </a:bodyPr>
          <a:lstStyle/>
          <a:p>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QUERY 2 </a:t>
            </a:r>
            <a:r>
              <a:rPr lang="en-US" sz="2600" u="sng" dirty="0">
                <a:solidFill>
                  <a:schemeClr val="bg1"/>
                </a:solidFill>
                <a:latin typeface="Sora Medium" panose="020B0604020202020204" charset="0"/>
                <a:ea typeface="Noto Sans TC" panose="020B0604020202020204" charset="-128"/>
                <a:cs typeface="Sora Medium" panose="020B0604020202020204" charset="0"/>
              </a:rPr>
              <a:t>— </a:t>
            </a:r>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ATTEMPTS ACCESS WITH SATELLITE AND USER INFO.</a:t>
            </a:r>
            <a:endParaRPr lang="en-IN" sz="2600" u="sng" dirty="0">
              <a:solidFill>
                <a:schemeClr val="bg1"/>
              </a:solidFill>
              <a:latin typeface="Sora Medium" panose="020B0604020202020204" charset="0"/>
              <a:ea typeface="Noto Sans TC" panose="020B0604020202020204" charset="-128"/>
              <a:cs typeface="Sora Medium" panose="020B0604020202020204" charset="0"/>
            </a:endParaRPr>
          </a:p>
        </p:txBody>
      </p:sp>
      <p:sp>
        <p:nvSpPr>
          <p:cNvPr id="5" name="Rectangle 4"/>
          <p:cNvSpPr/>
          <p:nvPr/>
        </p:nvSpPr>
        <p:spPr>
          <a:xfrm>
            <a:off x="629012" y="2639384"/>
            <a:ext cx="4951981" cy="3416320"/>
          </a:xfrm>
          <a:prstGeom prst="rect">
            <a:avLst/>
          </a:prstGeom>
        </p:spPr>
        <p:txBody>
          <a:bodyPr wrap="square">
            <a:spAutoFit/>
          </a:bodyPr>
          <a:lstStyle/>
          <a:p>
            <a:pPr marL="457200" indent="-457200">
              <a:buFont typeface="+mj-lt"/>
              <a:buAutoNum type="arabicPeriod"/>
            </a:pPr>
            <a:r>
              <a:rPr lang="en-US" sz="2400" dirty="0">
                <a:solidFill>
                  <a:schemeClr val="bg1"/>
                </a:solidFill>
                <a:latin typeface="Noto Sans TC" panose="020B0604020202020204" charset="-128"/>
                <a:ea typeface="Noto Sans TC" panose="020B0604020202020204" charset="-128"/>
              </a:rPr>
              <a:t>This query joins three </a:t>
            </a:r>
            <a:r>
              <a:rPr lang="en-US" sz="2400" dirty="0" smtClean="0">
                <a:solidFill>
                  <a:schemeClr val="bg1"/>
                </a:solidFill>
                <a:latin typeface="Noto Sans TC" panose="020B0604020202020204" charset="-128"/>
                <a:ea typeface="Noto Sans TC" panose="020B0604020202020204" charset="-128"/>
              </a:rPr>
              <a:t>tables: </a:t>
            </a:r>
            <a:r>
              <a:rPr lang="en-US" sz="2400" dirty="0" err="1" smtClean="0">
                <a:solidFill>
                  <a:schemeClr val="bg1"/>
                </a:solidFill>
                <a:latin typeface="Noto Sans TC" panose="020B0604020202020204" charset="-128"/>
                <a:ea typeface="Noto Sans TC" panose="020B0604020202020204" charset="-128"/>
              </a:rPr>
              <a:t>access_logs</a:t>
            </a:r>
            <a:r>
              <a:rPr lang="en-US" sz="2400" dirty="0" smtClean="0">
                <a:solidFill>
                  <a:schemeClr val="bg1"/>
                </a:solidFill>
                <a:latin typeface="Noto Sans TC" panose="020B0604020202020204" charset="-128"/>
                <a:ea typeface="Noto Sans TC" panose="020B0604020202020204" charset="-128"/>
              </a:rPr>
              <a:t>, users and    satellites.</a:t>
            </a:r>
            <a:endParaRPr lang="en-US" sz="2400" dirty="0">
              <a:solidFill>
                <a:schemeClr val="bg1"/>
              </a:solidFill>
              <a:latin typeface="Noto Sans TC" panose="020B0604020202020204" charset="-128"/>
              <a:ea typeface="Noto Sans TC" panose="020B0604020202020204" charset="-128"/>
            </a:endParaRPr>
          </a:p>
          <a:p>
            <a:pPr marL="457200" indent="-457200">
              <a:buFont typeface="+mj-lt"/>
              <a:buAutoNum type="arabicPeriod"/>
            </a:pPr>
            <a:endParaRPr lang="en-US" sz="2400" dirty="0" smtClean="0">
              <a:solidFill>
                <a:schemeClr val="bg1"/>
              </a:solidFill>
              <a:latin typeface="Noto Sans TC" panose="020B0604020202020204" charset="-128"/>
              <a:ea typeface="Noto Sans TC" panose="020B0604020202020204" charset="-128"/>
            </a:endParaRPr>
          </a:p>
          <a:p>
            <a:pPr marL="457200" indent="-457200">
              <a:buFont typeface="+mj-lt"/>
              <a:buAutoNum type="arabicPeriod"/>
            </a:pPr>
            <a:r>
              <a:rPr lang="en-US" sz="2400" dirty="0">
                <a:solidFill>
                  <a:schemeClr val="bg1"/>
                </a:solidFill>
                <a:latin typeface="Noto Sans TC" panose="020B0604020202020204" charset="-128"/>
                <a:ea typeface="Noto Sans TC" panose="020B0604020202020204" charset="-128"/>
              </a:rPr>
              <a:t>It shows who accessed which satellite, the type of access, whether it was successful, and when it occurred — ordered with the latest activity first.</a:t>
            </a:r>
            <a:endParaRPr lang="en-US" sz="2400" dirty="0" smtClean="0">
              <a:solidFill>
                <a:schemeClr val="bg1"/>
              </a:solidFill>
              <a:latin typeface="Noto Sans TC" panose="020B0604020202020204" charset="-128"/>
              <a:ea typeface="Noto Sans TC" panose="020B0604020202020204" charset="-128"/>
              <a:cs typeface="Sora Medium" panose="020B060402020202020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179" y="1882847"/>
            <a:ext cx="8560676" cy="539105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179" y="1882847"/>
            <a:ext cx="8560676" cy="5391057"/>
          </a:xfrm>
          <a:prstGeom prst="rect">
            <a:avLst/>
          </a:prstGeom>
        </p:spPr>
      </p:pic>
      <p:grpSp>
        <p:nvGrpSpPr>
          <p:cNvPr id="7" name="Group 6"/>
          <p:cNvGrpSpPr/>
          <p:nvPr/>
        </p:nvGrpSpPr>
        <p:grpSpPr>
          <a:xfrm>
            <a:off x="322110" y="192918"/>
            <a:ext cx="12457219" cy="7503636"/>
            <a:chOff x="322110" y="192918"/>
            <a:chExt cx="12457219" cy="7503636"/>
          </a:xfrm>
        </p:grpSpPr>
        <p:sp>
          <p:nvSpPr>
            <p:cNvPr id="8" name="Shape 2"/>
            <p:cNvSpPr/>
            <p:nvPr/>
          </p:nvSpPr>
          <p:spPr>
            <a:xfrm rot="5400000">
              <a:off x="-3299906" y="3862230"/>
              <a:ext cx="7456340" cy="212308"/>
            </a:xfrm>
            <a:prstGeom prst="roundRect">
              <a:avLst>
                <a:gd name="adj" fmla="val 90006"/>
              </a:avLst>
            </a:prstGeom>
            <a:solidFill>
              <a:srgbClr val="0F0F10"/>
            </a:solidFill>
            <a:ln/>
            <a:effectLst>
              <a:outerShdw blurRad="339090" algn="bl" rotWithShape="0">
                <a:srgbClr val="FFFFFF">
                  <a:alpha val="20000"/>
                </a:srgbClr>
              </a:outerShdw>
            </a:effectLst>
          </p:spPr>
        </p:sp>
        <p:sp>
          <p:nvSpPr>
            <p:cNvPr id="10" name="Shape 2"/>
            <p:cNvSpPr/>
            <p:nvPr/>
          </p:nvSpPr>
          <p:spPr>
            <a:xfrm>
              <a:off x="322110" y="192918"/>
              <a:ext cx="12457219" cy="226814"/>
            </a:xfrm>
            <a:prstGeom prst="roundRect">
              <a:avLst>
                <a:gd name="adj" fmla="val 90006"/>
              </a:avLst>
            </a:prstGeom>
            <a:solidFill>
              <a:srgbClr val="0F0F10"/>
            </a:solidFill>
            <a:ln/>
            <a:effectLst>
              <a:outerShdw blurRad="339090" algn="bl" rotWithShape="0">
                <a:srgbClr val="FFFFFF">
                  <a:alpha val="20000"/>
                </a:srgbClr>
              </a:outerShdw>
            </a:effectLst>
          </p:spPr>
        </p:sp>
      </p:grpSp>
    </p:spTree>
    <p:extLst>
      <p:ext uri="{BB962C8B-B14F-4D97-AF65-F5344CB8AC3E}">
        <p14:creationId xmlns:p14="http://schemas.microsoft.com/office/powerpoint/2010/main" val="20557984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3" name="Rectangle 2"/>
          <p:cNvSpPr/>
          <p:nvPr/>
        </p:nvSpPr>
        <p:spPr>
          <a:xfrm>
            <a:off x="629011" y="939206"/>
            <a:ext cx="11825748" cy="492443"/>
          </a:xfrm>
          <a:prstGeom prst="rect">
            <a:avLst/>
          </a:prstGeom>
        </p:spPr>
        <p:txBody>
          <a:bodyPr wrap="square">
            <a:spAutoFit/>
          </a:bodyPr>
          <a:lstStyle/>
          <a:p>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QUERY 3 </a:t>
            </a:r>
            <a:r>
              <a:rPr lang="en-US" sz="2600" u="sng" dirty="0">
                <a:solidFill>
                  <a:schemeClr val="bg1"/>
                </a:solidFill>
                <a:latin typeface="Sora Medium" panose="020B0604020202020204" charset="0"/>
                <a:ea typeface="Noto Sans TC" panose="020B0604020202020204" charset="-128"/>
                <a:cs typeface="Sora Medium" panose="020B0604020202020204" charset="0"/>
              </a:rPr>
              <a:t>— </a:t>
            </a:r>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TELEMETRY WITH ANOMALIES REPORTED THE SAME DAY.</a:t>
            </a:r>
            <a:endParaRPr lang="en-IN" sz="2600" u="sng" dirty="0">
              <a:solidFill>
                <a:schemeClr val="bg1"/>
              </a:solidFill>
              <a:latin typeface="Sora Medium" panose="020B0604020202020204" charset="0"/>
              <a:ea typeface="Noto Sans TC" panose="020B0604020202020204" charset="-128"/>
              <a:cs typeface="Sora Medium" panose="020B0604020202020204" charset="0"/>
            </a:endParaRPr>
          </a:p>
        </p:txBody>
      </p:sp>
      <p:sp>
        <p:nvSpPr>
          <p:cNvPr id="5" name="Rectangle 4"/>
          <p:cNvSpPr/>
          <p:nvPr/>
        </p:nvSpPr>
        <p:spPr>
          <a:xfrm>
            <a:off x="629011" y="2639384"/>
            <a:ext cx="4951981" cy="2677656"/>
          </a:xfrm>
          <a:prstGeom prst="rect">
            <a:avLst/>
          </a:prstGeom>
        </p:spPr>
        <p:txBody>
          <a:bodyPr wrap="square">
            <a:spAutoFit/>
          </a:bodyPr>
          <a:lstStyle/>
          <a:p>
            <a:pPr marL="457200" indent="-457200">
              <a:buFont typeface="+mj-lt"/>
              <a:buAutoNum type="arabicPeriod"/>
            </a:pPr>
            <a:r>
              <a:rPr lang="en-US" sz="2400" dirty="0">
                <a:solidFill>
                  <a:schemeClr val="bg1"/>
                </a:solidFill>
                <a:latin typeface="Noto Sans TC" panose="020B0604020202020204" charset="-128"/>
                <a:ea typeface="Noto Sans TC" panose="020B0604020202020204" charset="-128"/>
              </a:rPr>
              <a:t>Here we use a LEFT JOIN so all telemetry records are shown, even if there is no anomaly on that day. If there is a match in anomalies for the same satellite and date, its description is shown.</a:t>
            </a:r>
            <a:endParaRPr lang="en-US" sz="2400" dirty="0" smtClean="0">
              <a:solidFill>
                <a:schemeClr val="bg1"/>
              </a:solidFill>
              <a:latin typeface="Noto Sans TC" panose="020B0604020202020204" charset="-128"/>
              <a:ea typeface="Noto Sans TC" panose="020B0604020202020204" charset="-128"/>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179" y="1882847"/>
            <a:ext cx="8560676" cy="539105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179" y="1882846"/>
            <a:ext cx="8560676" cy="5391057"/>
          </a:xfrm>
          <a:prstGeom prst="rect">
            <a:avLst/>
          </a:prstGeom>
        </p:spPr>
      </p:pic>
      <p:grpSp>
        <p:nvGrpSpPr>
          <p:cNvPr id="8" name="Group 7"/>
          <p:cNvGrpSpPr/>
          <p:nvPr/>
        </p:nvGrpSpPr>
        <p:grpSpPr>
          <a:xfrm>
            <a:off x="322110" y="192918"/>
            <a:ext cx="12457219" cy="7503636"/>
            <a:chOff x="322110" y="192918"/>
            <a:chExt cx="12457219" cy="7503636"/>
          </a:xfrm>
        </p:grpSpPr>
        <p:sp>
          <p:nvSpPr>
            <p:cNvPr id="10" name="Shape 2"/>
            <p:cNvSpPr/>
            <p:nvPr/>
          </p:nvSpPr>
          <p:spPr>
            <a:xfrm rot="5400000">
              <a:off x="-3299906" y="3862230"/>
              <a:ext cx="7456340" cy="212308"/>
            </a:xfrm>
            <a:prstGeom prst="roundRect">
              <a:avLst>
                <a:gd name="adj" fmla="val 90006"/>
              </a:avLst>
            </a:prstGeom>
            <a:solidFill>
              <a:srgbClr val="0F0F10"/>
            </a:solidFill>
            <a:ln/>
            <a:effectLst>
              <a:outerShdw blurRad="339090" algn="bl" rotWithShape="0">
                <a:srgbClr val="FFFFFF">
                  <a:alpha val="20000"/>
                </a:srgbClr>
              </a:outerShdw>
            </a:effectLst>
          </p:spPr>
        </p:sp>
        <p:sp>
          <p:nvSpPr>
            <p:cNvPr id="11" name="Shape 2"/>
            <p:cNvSpPr/>
            <p:nvPr/>
          </p:nvSpPr>
          <p:spPr>
            <a:xfrm>
              <a:off x="322110" y="192918"/>
              <a:ext cx="12457219" cy="226814"/>
            </a:xfrm>
            <a:prstGeom prst="roundRect">
              <a:avLst>
                <a:gd name="adj" fmla="val 90006"/>
              </a:avLst>
            </a:prstGeom>
            <a:solidFill>
              <a:srgbClr val="0F0F10"/>
            </a:solidFill>
            <a:ln/>
            <a:effectLst>
              <a:outerShdw blurRad="339090" algn="bl" rotWithShape="0">
                <a:srgbClr val="FFFFFF">
                  <a:alpha val="20000"/>
                </a:srgbClr>
              </a:outerShdw>
            </a:effectLst>
          </p:spPr>
        </p:sp>
      </p:grpSp>
    </p:spTree>
    <p:extLst>
      <p:ext uri="{BB962C8B-B14F-4D97-AF65-F5344CB8AC3E}">
        <p14:creationId xmlns:p14="http://schemas.microsoft.com/office/powerpoint/2010/main" val="28271026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051340" y="519248"/>
            <a:ext cx="5670590" cy="708779"/>
          </a:xfrm>
          <a:prstGeom prst="rect">
            <a:avLst/>
          </a:prstGeom>
          <a:noFill/>
          <a:ln/>
        </p:spPr>
        <p:txBody>
          <a:bodyPr wrap="none" lIns="0" tIns="0" rIns="0" bIns="0" rtlCol="0" anchor="t"/>
          <a:lstStyle/>
          <a:p>
            <a:pPr marL="0" indent="0" algn="ctr">
              <a:lnSpc>
                <a:spcPts val="5550"/>
              </a:lnSpc>
              <a:buNone/>
            </a:pPr>
            <a:r>
              <a:rPr lang="en-US" sz="4400" u="sng" dirty="0" smtClean="0">
                <a:solidFill>
                  <a:srgbClr val="FBF3FA"/>
                </a:solidFill>
                <a:latin typeface="Sora Medium" panose="020B0604020202020204" charset="0"/>
                <a:ea typeface="Sora Medium" pitchFamily="34" charset="-122"/>
                <a:cs typeface="Sora Medium" panose="020B0604020202020204" charset="0"/>
              </a:rPr>
              <a:t>ABSTRACT</a:t>
            </a:r>
          </a:p>
          <a:p>
            <a:pPr marL="0" indent="0" algn="l">
              <a:lnSpc>
                <a:spcPts val="5550"/>
              </a:lnSpc>
              <a:buNone/>
            </a:pPr>
            <a:endParaRPr lang="en-US" sz="4450" dirty="0"/>
          </a:p>
        </p:txBody>
      </p:sp>
      <p:sp>
        <p:nvSpPr>
          <p:cNvPr id="4" name="Text 2"/>
          <p:cNvSpPr/>
          <p:nvPr/>
        </p:nvSpPr>
        <p:spPr>
          <a:xfrm>
            <a:off x="878860" y="2073473"/>
            <a:ext cx="340162" cy="42529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10" name="Text 8"/>
          <p:cNvSpPr/>
          <p:nvPr/>
        </p:nvSpPr>
        <p:spPr>
          <a:xfrm>
            <a:off x="878860" y="4001333"/>
            <a:ext cx="340162" cy="42529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13" name="Text 11"/>
          <p:cNvSpPr/>
          <p:nvPr/>
        </p:nvSpPr>
        <p:spPr>
          <a:xfrm>
            <a:off x="878860" y="4965263"/>
            <a:ext cx="340162" cy="42529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16" name="Text 14"/>
          <p:cNvSpPr/>
          <p:nvPr/>
        </p:nvSpPr>
        <p:spPr>
          <a:xfrm>
            <a:off x="878860" y="5929193"/>
            <a:ext cx="340162" cy="42529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19" name="Text 17"/>
          <p:cNvSpPr/>
          <p:nvPr/>
        </p:nvSpPr>
        <p:spPr>
          <a:xfrm>
            <a:off x="878860" y="6893123"/>
            <a:ext cx="340162" cy="425291"/>
          </a:xfrm>
          <a:prstGeom prst="rect">
            <a:avLst/>
          </a:prstGeom>
          <a:noFill/>
          <a:ln/>
        </p:spPr>
        <p:txBody>
          <a:bodyPr wrap="none" lIns="0" tIns="0" rIns="0" bIns="0" rtlCol="0" anchor="t"/>
          <a:lstStyle/>
          <a:p>
            <a:pPr marL="0" indent="0" algn="ctr">
              <a:lnSpc>
                <a:spcPts val="2650"/>
              </a:lnSpc>
              <a:buNone/>
            </a:pPr>
            <a:endParaRPr lang="en-US" sz="2650" dirty="0"/>
          </a:p>
        </p:txBody>
      </p:sp>
      <p:sp>
        <p:nvSpPr>
          <p:cNvPr id="21" name="TextBox 20"/>
          <p:cNvSpPr txBox="1"/>
          <p:nvPr/>
        </p:nvSpPr>
        <p:spPr>
          <a:xfrm>
            <a:off x="638175" y="1550804"/>
            <a:ext cx="13354050" cy="5293757"/>
          </a:xfrm>
          <a:prstGeom prst="rect">
            <a:avLst/>
          </a:prstGeom>
          <a:noFill/>
        </p:spPr>
        <p:txBody>
          <a:bodyPr wrap="square" rtlCol="0">
            <a:spAutoFit/>
          </a:bodyPr>
          <a:lstStyle/>
          <a:p>
            <a:pPr algn="just"/>
            <a:r>
              <a:rPr lang="en-US" sz="2600" dirty="0" err="1" smtClean="0">
                <a:solidFill>
                  <a:schemeClr val="bg1"/>
                </a:solidFill>
                <a:latin typeface="Noto Sans TC" panose="020B0604020202020204" charset="-128"/>
                <a:ea typeface="Noto Sans TC" panose="020B0604020202020204" charset="-128"/>
                <a:cs typeface="Sora Medium" panose="020B0604020202020204" charset="0"/>
              </a:rPr>
              <a:t>SmartTrack</a:t>
            </a:r>
            <a:r>
              <a:rPr lang="en-US" sz="2600" dirty="0" smtClean="0">
                <a:solidFill>
                  <a:schemeClr val="bg1"/>
                </a:solidFill>
                <a:latin typeface="Noto Sans TC" panose="020B0604020202020204" charset="-128"/>
                <a:ea typeface="Noto Sans TC" panose="020B0604020202020204" charset="-128"/>
                <a:cs typeface="Sora Medium" panose="020B0604020202020204" charset="0"/>
              </a:rPr>
              <a:t> is a SQL-based Satellite Security analysis project focused on monitoring and securing satellite systems. Using structured datasets imported into MySQL Workbench, the project simulates a space infrastructure where telemetry data, RF signals, access logs, user profiles, satellite metadata and anomaly reports are analyzed to detect threats. Key cybersecurity issues such as signal jamming, telemetry spoofing, and unauthorized access are explored through SQL queries. The database schema is designed around six interconnected tables, enabling real-time analysis of suspicious patterns across multiple data sources. This project demonstrates the use of relational databases in a cybersecurity context, applying SQL to detect anomalies, audit user behavior, and investigate potential attacks on satellite networks. </a:t>
            </a:r>
            <a:r>
              <a:rPr lang="en-US" sz="2600" dirty="0" err="1" smtClean="0">
                <a:solidFill>
                  <a:schemeClr val="bg1"/>
                </a:solidFill>
                <a:latin typeface="Noto Sans TC" panose="020B0604020202020204" charset="-128"/>
                <a:ea typeface="Noto Sans TC" panose="020B0604020202020204" charset="-128"/>
                <a:cs typeface="Sora Medium" panose="020B0604020202020204" charset="0"/>
              </a:rPr>
              <a:t>SmartTrack</a:t>
            </a:r>
            <a:r>
              <a:rPr lang="en-US" sz="2600" dirty="0" smtClean="0">
                <a:solidFill>
                  <a:schemeClr val="bg1"/>
                </a:solidFill>
                <a:latin typeface="Noto Sans TC" panose="020B0604020202020204" charset="-128"/>
                <a:ea typeface="Noto Sans TC" panose="020B0604020202020204" charset="-128"/>
                <a:cs typeface="Sora Medium" panose="020B0604020202020204" charset="0"/>
              </a:rPr>
              <a:t> highlights practical skills in data modeling, threat analysis, and SQL-driven reporting all essential for a data analyst working in modern security-focused environments. </a:t>
            </a:r>
            <a:endParaRPr lang="en-IN" sz="2600" dirty="0">
              <a:solidFill>
                <a:schemeClr val="bg1"/>
              </a:solidFill>
              <a:latin typeface="Noto Sans TC" panose="020B0604020202020204" charset="-128"/>
              <a:ea typeface="Noto Sans TC" panose="020B0604020202020204" charset="-128"/>
              <a:cs typeface="Sora Medium" panose="020B0604020202020204" charset="0"/>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389476" y="3736427"/>
            <a:ext cx="7977349" cy="504497"/>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47492" y="477193"/>
            <a:ext cx="7135416" cy="542925"/>
          </a:xfrm>
          <a:prstGeom prst="rect">
            <a:avLst/>
          </a:prstGeom>
          <a:noFill/>
          <a:ln/>
        </p:spPr>
        <p:txBody>
          <a:bodyPr wrap="none" lIns="0" tIns="0" rIns="0" bIns="0" rtlCol="0" anchor="t"/>
          <a:lstStyle/>
          <a:p>
            <a:pPr marL="0" indent="0" algn="ctr">
              <a:lnSpc>
                <a:spcPts val="4250"/>
              </a:lnSpc>
              <a:buNone/>
            </a:pPr>
            <a:r>
              <a:rPr lang="en-US" sz="4450" u="sng" dirty="0" smtClean="0">
                <a:solidFill>
                  <a:schemeClr val="bg1"/>
                </a:solidFill>
                <a:latin typeface="Sora Medium" panose="020B0604020202020204" charset="0"/>
                <a:cs typeface="Sora Medium" panose="020B0604020202020204" charset="0"/>
              </a:rPr>
              <a:t>WINDOW FUNCTIONS</a:t>
            </a:r>
            <a:endParaRPr lang="en-US" sz="4450" u="sng" dirty="0">
              <a:solidFill>
                <a:schemeClr val="bg1"/>
              </a:solidFill>
              <a:latin typeface="Sora Medium" panose="020B0604020202020204" charset="0"/>
              <a:cs typeface="Sora Medium" panose="020B0604020202020204" charset="0"/>
            </a:endParaRPr>
          </a:p>
        </p:txBody>
      </p:sp>
      <p:sp>
        <p:nvSpPr>
          <p:cNvPr id="3" name="Rectangle 2"/>
          <p:cNvSpPr/>
          <p:nvPr/>
        </p:nvSpPr>
        <p:spPr>
          <a:xfrm>
            <a:off x="898072" y="1957045"/>
            <a:ext cx="7836025" cy="4893647"/>
          </a:xfrm>
          <a:prstGeom prst="rect">
            <a:avLst/>
          </a:prstGeom>
        </p:spPr>
        <p:txBody>
          <a:bodyPr wrap="square">
            <a:spAutoFit/>
          </a:bodyPr>
          <a:lstStyle/>
          <a:p>
            <a:pPr marL="457200" indent="-457200">
              <a:buFont typeface="+mj-lt"/>
              <a:buAutoNum type="arabicPeriod"/>
            </a:pPr>
            <a:r>
              <a:rPr lang="en-US" sz="2400" dirty="0">
                <a:solidFill>
                  <a:schemeClr val="bg1"/>
                </a:solidFill>
                <a:latin typeface="Noto Sans TC" panose="020B0604020202020204" charset="-128"/>
                <a:ea typeface="Noto Sans TC" panose="020B0604020202020204" charset="-128"/>
              </a:rPr>
              <a:t>Window functions perform calculations across a set of rows that are related to the current row, without collapsing them into a single result like </a:t>
            </a:r>
            <a:r>
              <a:rPr lang="en-US" sz="2400" dirty="0" smtClean="0">
                <a:solidFill>
                  <a:schemeClr val="bg1"/>
                </a:solidFill>
                <a:latin typeface="Noto Sans TC" panose="020B0604020202020204" charset="-128"/>
                <a:ea typeface="Noto Sans TC" panose="020B0604020202020204" charset="-128"/>
              </a:rPr>
              <a:t>GROUP BY would.</a:t>
            </a:r>
          </a:p>
          <a:p>
            <a:pPr marL="457200" indent="-457200">
              <a:buFont typeface="+mj-lt"/>
              <a:buAutoNum type="arabicPeriod"/>
            </a:pPr>
            <a:r>
              <a:rPr lang="en-US" sz="2400" dirty="0">
                <a:solidFill>
                  <a:schemeClr val="bg1"/>
                </a:solidFill>
                <a:latin typeface="Noto Sans TC" panose="020B0604020202020204" charset="-128"/>
                <a:ea typeface="Noto Sans TC" panose="020B0604020202020204" charset="-128"/>
              </a:rPr>
              <a:t>They are written with an OVER() clause, which defines the "window" of rows for calculation.</a:t>
            </a:r>
            <a:br>
              <a:rPr lang="en-US" sz="2400" dirty="0">
                <a:solidFill>
                  <a:schemeClr val="bg1"/>
                </a:solidFill>
                <a:latin typeface="Noto Sans TC" panose="020B0604020202020204" charset="-128"/>
                <a:ea typeface="Noto Sans TC" panose="020B0604020202020204" charset="-128"/>
              </a:rPr>
            </a:br>
            <a:r>
              <a:rPr lang="en-US" sz="2400" dirty="0">
                <a:solidFill>
                  <a:schemeClr val="bg1"/>
                </a:solidFill>
                <a:latin typeface="Noto Sans TC" panose="020B0604020202020204" charset="-128"/>
                <a:ea typeface="Noto Sans TC" panose="020B0604020202020204" charset="-128"/>
              </a:rPr>
              <a:t>Common types used here:</a:t>
            </a:r>
          </a:p>
          <a:p>
            <a:pPr marL="457200" indent="-457200">
              <a:buFont typeface="+mj-lt"/>
              <a:buAutoNum type="arabicPeriod"/>
            </a:pPr>
            <a:r>
              <a:rPr lang="en-US" sz="2400" dirty="0">
                <a:solidFill>
                  <a:schemeClr val="bg1"/>
                </a:solidFill>
                <a:latin typeface="Noto Sans TC" panose="020B0604020202020204" charset="-128"/>
                <a:ea typeface="Noto Sans TC" panose="020B0604020202020204" charset="-128"/>
              </a:rPr>
              <a:t>RANK() → Assigns rank to rows based on a sort order.</a:t>
            </a:r>
          </a:p>
          <a:p>
            <a:pPr marL="457200" indent="-457200">
              <a:buFont typeface="+mj-lt"/>
              <a:buAutoNum type="arabicPeriod"/>
            </a:pPr>
            <a:r>
              <a:rPr lang="en-US" sz="2400" dirty="0">
                <a:solidFill>
                  <a:schemeClr val="bg1"/>
                </a:solidFill>
                <a:latin typeface="Noto Sans TC" panose="020B0604020202020204" charset="-128"/>
                <a:ea typeface="Noto Sans TC" panose="020B0604020202020204" charset="-128"/>
              </a:rPr>
              <a:t>AVG() OVER(PARTITION BY) → Calculates average within a group without reducing rows.</a:t>
            </a:r>
          </a:p>
          <a:p>
            <a:pPr marL="457200" indent="-457200">
              <a:buFont typeface="+mj-lt"/>
              <a:buAutoNum type="arabicPeriod"/>
            </a:pPr>
            <a:r>
              <a:rPr lang="en-US" sz="2400" dirty="0">
                <a:solidFill>
                  <a:schemeClr val="bg1"/>
                </a:solidFill>
                <a:latin typeface="Noto Sans TC" panose="020B0604020202020204" charset="-128"/>
                <a:ea typeface="Noto Sans TC" panose="020B0604020202020204" charset="-128"/>
              </a:rPr>
              <a:t>ROW_NUMBER() → Assigns a unique sequential number to rows within a group</a:t>
            </a:r>
            <a:r>
              <a:rPr lang="en-US" sz="2400" dirty="0" smtClean="0">
                <a:solidFill>
                  <a:schemeClr val="bg1"/>
                </a:solidFill>
                <a:latin typeface="Noto Sans TC" panose="020B0604020202020204" charset="-128"/>
                <a:ea typeface="Noto Sans TC" panose="020B0604020202020204" charset="-128"/>
              </a:rPr>
              <a:t>.</a:t>
            </a:r>
            <a:endParaRPr lang="en-US" sz="2400" dirty="0">
              <a:solidFill>
                <a:schemeClr val="bg1"/>
              </a:solidFill>
              <a:latin typeface="Noto Sans TC" panose="020B0604020202020204" charset="-128"/>
              <a:ea typeface="Noto Sans TC" panose="020B0604020202020204" charset="-128"/>
            </a:endParaRPr>
          </a:p>
        </p:txBody>
      </p:sp>
      <p:sp>
        <p:nvSpPr>
          <p:cNvPr id="4" name="Shape 3"/>
          <p:cNvSpPr/>
          <p:nvPr/>
        </p:nvSpPr>
        <p:spPr>
          <a:xfrm>
            <a:off x="898072" y="7056578"/>
            <a:ext cx="9144000" cy="91440"/>
          </a:xfrm>
          <a:prstGeom prst="roundRect">
            <a:avLst>
              <a:gd name="adj" fmla="val 185939"/>
            </a:avLst>
          </a:prstGeom>
          <a:solidFill>
            <a:srgbClr val="FF6BD8"/>
          </a:solidFill>
          <a:ln/>
        </p:spPr>
      </p:sp>
      <p:sp>
        <p:nvSpPr>
          <p:cNvPr id="5" name="Shape 3"/>
          <p:cNvSpPr/>
          <p:nvPr/>
        </p:nvSpPr>
        <p:spPr>
          <a:xfrm>
            <a:off x="898072" y="1613999"/>
            <a:ext cx="9144000" cy="91440"/>
          </a:xfrm>
          <a:prstGeom prst="roundRect">
            <a:avLst>
              <a:gd name="adj" fmla="val 185939"/>
            </a:avLst>
          </a:prstGeom>
          <a:solidFill>
            <a:srgbClr val="FF6BD8"/>
          </a:solidFill>
          <a:ln/>
        </p:spPr>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5243" y="1363778"/>
            <a:ext cx="4493172" cy="6017664"/>
          </a:xfrm>
          <a:prstGeom prst="rect">
            <a:avLst/>
          </a:prstGeom>
          <a:ln>
            <a:noFill/>
          </a:ln>
          <a:effectLst>
            <a:softEdge rad="112500"/>
          </a:effectLst>
        </p:spPr>
      </p:pic>
    </p:spTree>
    <p:extLst>
      <p:ext uri="{BB962C8B-B14F-4D97-AF65-F5344CB8AC3E}">
        <p14:creationId xmlns:p14="http://schemas.microsoft.com/office/powerpoint/2010/main" val="21941043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3" name="Rectangle 2"/>
          <p:cNvSpPr/>
          <p:nvPr/>
        </p:nvSpPr>
        <p:spPr>
          <a:xfrm>
            <a:off x="629011" y="939206"/>
            <a:ext cx="10974409" cy="492443"/>
          </a:xfrm>
          <a:prstGeom prst="rect">
            <a:avLst/>
          </a:prstGeom>
        </p:spPr>
        <p:txBody>
          <a:bodyPr wrap="square">
            <a:spAutoFit/>
          </a:bodyPr>
          <a:lstStyle/>
          <a:p>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QUERY 1 </a:t>
            </a:r>
            <a:r>
              <a:rPr lang="en-US" sz="2600" u="sng" dirty="0">
                <a:solidFill>
                  <a:schemeClr val="bg1"/>
                </a:solidFill>
                <a:latin typeface="Sora Medium" panose="020B0604020202020204" charset="0"/>
                <a:ea typeface="Noto Sans TC" panose="020B0604020202020204" charset="-128"/>
                <a:cs typeface="Sora Medium" panose="020B0604020202020204" charset="0"/>
              </a:rPr>
              <a:t>— </a:t>
            </a:r>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RANKING SATELLITES BY ANOMALY COUNT.</a:t>
            </a:r>
            <a:endParaRPr lang="en-IN" sz="2600" u="sng" dirty="0">
              <a:solidFill>
                <a:schemeClr val="bg1"/>
              </a:solidFill>
              <a:latin typeface="Sora Medium" panose="020B0604020202020204" charset="0"/>
              <a:ea typeface="Noto Sans TC" panose="020B0604020202020204" charset="-128"/>
              <a:cs typeface="Sora Medium" panose="020B0604020202020204" charset="0"/>
            </a:endParaRPr>
          </a:p>
        </p:txBody>
      </p:sp>
      <p:sp>
        <p:nvSpPr>
          <p:cNvPr id="5" name="Rectangle 4"/>
          <p:cNvSpPr/>
          <p:nvPr/>
        </p:nvSpPr>
        <p:spPr>
          <a:xfrm>
            <a:off x="629012" y="2639384"/>
            <a:ext cx="4951981" cy="2308324"/>
          </a:xfrm>
          <a:prstGeom prst="rect">
            <a:avLst/>
          </a:prstGeom>
        </p:spPr>
        <p:txBody>
          <a:bodyPr wrap="square">
            <a:spAutoFit/>
          </a:bodyPr>
          <a:lstStyle/>
          <a:p>
            <a:pPr marL="457200" indent="-457200">
              <a:buFont typeface="+mj-lt"/>
              <a:buAutoNum type="arabicPeriod"/>
            </a:pPr>
            <a:r>
              <a:rPr lang="en-US" sz="2400" dirty="0">
                <a:solidFill>
                  <a:schemeClr val="bg1"/>
                </a:solidFill>
                <a:latin typeface="Noto Sans TC" panose="020B0604020202020204" charset="-128"/>
                <a:ea typeface="Noto Sans TC" panose="020B0604020202020204" charset="-128"/>
              </a:rPr>
              <a:t>This uses the RANK() window function to rank satellites based on the number of anomalies. Satellites with the same count get the same rank.</a:t>
            </a:r>
            <a:endParaRPr lang="en-US" sz="2400" dirty="0" smtClean="0">
              <a:solidFill>
                <a:schemeClr val="bg1"/>
              </a:solidFill>
              <a:latin typeface="Noto Sans TC" panose="020B0604020202020204" charset="-128"/>
              <a:ea typeface="Noto Sans TC" panose="020B0604020202020204" charset="-128"/>
              <a:cs typeface="Sora Medium" panose="020B060402020202020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179" y="1882847"/>
            <a:ext cx="8560676" cy="539105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179" y="1882847"/>
            <a:ext cx="8560676" cy="5391057"/>
          </a:xfrm>
          <a:prstGeom prst="rect">
            <a:avLst/>
          </a:prstGeom>
        </p:spPr>
      </p:pic>
      <p:grpSp>
        <p:nvGrpSpPr>
          <p:cNvPr id="10" name="Group 9"/>
          <p:cNvGrpSpPr/>
          <p:nvPr/>
        </p:nvGrpSpPr>
        <p:grpSpPr>
          <a:xfrm>
            <a:off x="322110" y="192918"/>
            <a:ext cx="12457219" cy="7503636"/>
            <a:chOff x="322110" y="192918"/>
            <a:chExt cx="12457219" cy="7503636"/>
          </a:xfrm>
        </p:grpSpPr>
        <p:sp>
          <p:nvSpPr>
            <p:cNvPr id="11" name="Shape 2"/>
            <p:cNvSpPr/>
            <p:nvPr/>
          </p:nvSpPr>
          <p:spPr>
            <a:xfrm rot="5400000">
              <a:off x="-3299906" y="3862230"/>
              <a:ext cx="7456340" cy="212308"/>
            </a:xfrm>
            <a:prstGeom prst="roundRect">
              <a:avLst>
                <a:gd name="adj" fmla="val 90006"/>
              </a:avLst>
            </a:prstGeom>
            <a:solidFill>
              <a:srgbClr val="0F0F10"/>
            </a:solidFill>
            <a:ln/>
            <a:effectLst>
              <a:outerShdw blurRad="339090" algn="bl" rotWithShape="0">
                <a:srgbClr val="FFFFFF">
                  <a:alpha val="20000"/>
                </a:srgbClr>
              </a:outerShdw>
            </a:effectLst>
          </p:spPr>
        </p:sp>
        <p:sp>
          <p:nvSpPr>
            <p:cNvPr id="12" name="Shape 2"/>
            <p:cNvSpPr/>
            <p:nvPr/>
          </p:nvSpPr>
          <p:spPr>
            <a:xfrm>
              <a:off x="322110" y="192918"/>
              <a:ext cx="12457219" cy="226814"/>
            </a:xfrm>
            <a:prstGeom prst="roundRect">
              <a:avLst>
                <a:gd name="adj" fmla="val 90006"/>
              </a:avLst>
            </a:prstGeom>
            <a:solidFill>
              <a:srgbClr val="0F0F10"/>
            </a:solidFill>
            <a:ln/>
            <a:effectLst>
              <a:outerShdw blurRad="339090" algn="bl" rotWithShape="0">
                <a:srgbClr val="FFFFFF">
                  <a:alpha val="20000"/>
                </a:srgbClr>
              </a:outerShdw>
            </a:effectLst>
          </p:spPr>
        </p:sp>
      </p:grpSp>
    </p:spTree>
    <p:extLst>
      <p:ext uri="{BB962C8B-B14F-4D97-AF65-F5344CB8AC3E}">
        <p14:creationId xmlns:p14="http://schemas.microsoft.com/office/powerpoint/2010/main" val="29020736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3" name="Rectangle 2"/>
          <p:cNvSpPr/>
          <p:nvPr/>
        </p:nvSpPr>
        <p:spPr>
          <a:xfrm>
            <a:off x="629011" y="939206"/>
            <a:ext cx="10974409" cy="492443"/>
          </a:xfrm>
          <a:prstGeom prst="rect">
            <a:avLst/>
          </a:prstGeom>
        </p:spPr>
        <p:txBody>
          <a:bodyPr wrap="square">
            <a:spAutoFit/>
          </a:bodyPr>
          <a:lstStyle/>
          <a:p>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QUERY 2 </a:t>
            </a:r>
            <a:r>
              <a:rPr lang="en-US" sz="2600" u="sng" dirty="0">
                <a:solidFill>
                  <a:schemeClr val="bg1"/>
                </a:solidFill>
                <a:latin typeface="Sora Medium" panose="020B0604020202020204" charset="0"/>
                <a:ea typeface="Noto Sans TC" panose="020B0604020202020204" charset="-128"/>
                <a:cs typeface="Sora Medium" panose="020B0604020202020204" charset="0"/>
              </a:rPr>
              <a:t>— </a:t>
            </a:r>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COMPARE EACH SIGNAL TO SATELLITE’S AVERAGE.</a:t>
            </a:r>
            <a:endParaRPr lang="en-IN" sz="2600" u="sng" dirty="0">
              <a:solidFill>
                <a:schemeClr val="bg1"/>
              </a:solidFill>
              <a:latin typeface="Sora Medium" panose="020B0604020202020204" charset="0"/>
              <a:ea typeface="Noto Sans TC" panose="020B0604020202020204" charset="-128"/>
              <a:cs typeface="Sora Medium" panose="020B0604020202020204" charset="0"/>
            </a:endParaRPr>
          </a:p>
        </p:txBody>
      </p:sp>
      <p:sp>
        <p:nvSpPr>
          <p:cNvPr id="5" name="Rectangle 4"/>
          <p:cNvSpPr/>
          <p:nvPr/>
        </p:nvSpPr>
        <p:spPr>
          <a:xfrm>
            <a:off x="629012" y="2639384"/>
            <a:ext cx="4951981" cy="2308324"/>
          </a:xfrm>
          <a:prstGeom prst="rect">
            <a:avLst/>
          </a:prstGeom>
        </p:spPr>
        <p:txBody>
          <a:bodyPr wrap="square">
            <a:spAutoFit/>
          </a:bodyPr>
          <a:lstStyle/>
          <a:p>
            <a:pPr marL="457200" indent="-457200">
              <a:buFont typeface="+mj-lt"/>
              <a:buAutoNum type="arabicPeriod"/>
            </a:pPr>
            <a:r>
              <a:rPr lang="en-US" sz="2400" dirty="0">
                <a:solidFill>
                  <a:schemeClr val="bg1"/>
                </a:solidFill>
                <a:latin typeface="Noto Sans TC" panose="020B0604020202020204" charset="-128"/>
                <a:ea typeface="Noto Sans TC" panose="020B0604020202020204" charset="-128"/>
              </a:rPr>
              <a:t>AVG() OVER (PARTITION BY) calculates the average signal strength for each satellite without grouping the rows, allowing us to compare each reading to the average.</a:t>
            </a:r>
            <a:endParaRPr lang="en-US" sz="2400" dirty="0" smtClean="0">
              <a:solidFill>
                <a:schemeClr val="bg1"/>
              </a:solidFill>
              <a:latin typeface="Noto Sans TC" panose="020B0604020202020204" charset="-128"/>
              <a:ea typeface="Noto Sans TC" panose="020B0604020202020204" charset="-128"/>
              <a:cs typeface="Sora Medium" panose="020B060402020202020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179" y="1882847"/>
            <a:ext cx="8560676" cy="539105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179" y="1882846"/>
            <a:ext cx="8560676" cy="5391057"/>
          </a:xfrm>
          <a:prstGeom prst="rect">
            <a:avLst/>
          </a:prstGeom>
        </p:spPr>
      </p:pic>
      <p:grpSp>
        <p:nvGrpSpPr>
          <p:cNvPr id="8" name="Group 7"/>
          <p:cNvGrpSpPr/>
          <p:nvPr/>
        </p:nvGrpSpPr>
        <p:grpSpPr>
          <a:xfrm>
            <a:off x="322110" y="192918"/>
            <a:ext cx="12457219" cy="7503636"/>
            <a:chOff x="322110" y="192918"/>
            <a:chExt cx="12457219" cy="7503636"/>
          </a:xfrm>
        </p:grpSpPr>
        <p:sp>
          <p:nvSpPr>
            <p:cNvPr id="10" name="Shape 2"/>
            <p:cNvSpPr/>
            <p:nvPr/>
          </p:nvSpPr>
          <p:spPr>
            <a:xfrm rot="5400000">
              <a:off x="-3299906" y="3862230"/>
              <a:ext cx="7456340" cy="212308"/>
            </a:xfrm>
            <a:prstGeom prst="roundRect">
              <a:avLst>
                <a:gd name="adj" fmla="val 90006"/>
              </a:avLst>
            </a:prstGeom>
            <a:solidFill>
              <a:srgbClr val="0F0F10"/>
            </a:solidFill>
            <a:ln/>
            <a:effectLst>
              <a:outerShdw blurRad="339090" algn="bl" rotWithShape="0">
                <a:srgbClr val="FFFFFF">
                  <a:alpha val="20000"/>
                </a:srgbClr>
              </a:outerShdw>
            </a:effectLst>
          </p:spPr>
        </p:sp>
        <p:sp>
          <p:nvSpPr>
            <p:cNvPr id="11" name="Shape 2"/>
            <p:cNvSpPr/>
            <p:nvPr/>
          </p:nvSpPr>
          <p:spPr>
            <a:xfrm>
              <a:off x="322110" y="192918"/>
              <a:ext cx="12457219" cy="226814"/>
            </a:xfrm>
            <a:prstGeom prst="roundRect">
              <a:avLst>
                <a:gd name="adj" fmla="val 90006"/>
              </a:avLst>
            </a:prstGeom>
            <a:solidFill>
              <a:srgbClr val="0F0F10"/>
            </a:solidFill>
            <a:ln/>
            <a:effectLst>
              <a:outerShdw blurRad="339090" algn="bl" rotWithShape="0">
                <a:srgbClr val="FFFFFF">
                  <a:alpha val="20000"/>
                </a:srgbClr>
              </a:outerShdw>
            </a:effectLst>
          </p:spPr>
        </p:sp>
      </p:grpSp>
    </p:spTree>
    <p:extLst>
      <p:ext uri="{BB962C8B-B14F-4D97-AF65-F5344CB8AC3E}">
        <p14:creationId xmlns:p14="http://schemas.microsoft.com/office/powerpoint/2010/main" val="13283049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3" name="Rectangle 2"/>
          <p:cNvSpPr/>
          <p:nvPr/>
        </p:nvSpPr>
        <p:spPr>
          <a:xfrm>
            <a:off x="629011" y="939206"/>
            <a:ext cx="11510437" cy="492443"/>
          </a:xfrm>
          <a:prstGeom prst="rect">
            <a:avLst/>
          </a:prstGeom>
        </p:spPr>
        <p:txBody>
          <a:bodyPr wrap="square">
            <a:spAutoFit/>
          </a:bodyPr>
          <a:lstStyle/>
          <a:p>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QUERY 3 </a:t>
            </a:r>
            <a:r>
              <a:rPr lang="en-US" sz="2600" u="sng" dirty="0">
                <a:solidFill>
                  <a:schemeClr val="bg1"/>
                </a:solidFill>
                <a:latin typeface="Sora Medium" panose="020B0604020202020204" charset="0"/>
                <a:ea typeface="Noto Sans TC" panose="020B0604020202020204" charset="-128"/>
                <a:cs typeface="Sora Medium" panose="020B0604020202020204" charset="0"/>
              </a:rPr>
              <a:t>— </a:t>
            </a:r>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NUMBER EACH USER’S ACCESS ATTEMPTS IN ORDER.</a:t>
            </a:r>
            <a:endParaRPr lang="en-IN" sz="2600" u="sng" dirty="0">
              <a:solidFill>
                <a:schemeClr val="bg1"/>
              </a:solidFill>
              <a:latin typeface="Sora Medium" panose="020B0604020202020204" charset="0"/>
              <a:ea typeface="Noto Sans TC" panose="020B0604020202020204" charset="-128"/>
              <a:cs typeface="Sora Medium" panose="020B0604020202020204" charset="0"/>
            </a:endParaRPr>
          </a:p>
        </p:txBody>
      </p:sp>
      <p:sp>
        <p:nvSpPr>
          <p:cNvPr id="5" name="Rectangle 4"/>
          <p:cNvSpPr/>
          <p:nvPr/>
        </p:nvSpPr>
        <p:spPr>
          <a:xfrm>
            <a:off x="629012" y="2639384"/>
            <a:ext cx="4951981" cy="1569660"/>
          </a:xfrm>
          <a:prstGeom prst="rect">
            <a:avLst/>
          </a:prstGeom>
        </p:spPr>
        <p:txBody>
          <a:bodyPr wrap="square">
            <a:spAutoFit/>
          </a:bodyPr>
          <a:lstStyle/>
          <a:p>
            <a:pPr marL="457200" indent="-457200">
              <a:buFont typeface="+mj-lt"/>
              <a:buAutoNum type="arabicPeriod"/>
            </a:pPr>
            <a:r>
              <a:rPr lang="en-US" sz="2400" dirty="0" smtClean="0">
                <a:solidFill>
                  <a:schemeClr val="bg1"/>
                </a:solidFill>
                <a:latin typeface="Noto Sans TC" panose="020B0604020202020204" charset="-128"/>
                <a:ea typeface="Noto Sans TC" panose="020B0604020202020204" charset="-128"/>
              </a:rPr>
              <a:t>The ROW_NUMBER() function gives a sequence number to each access attempt per user, ordered by time.</a:t>
            </a:r>
            <a:endParaRPr lang="en-US" sz="2400" dirty="0">
              <a:solidFill>
                <a:schemeClr val="bg1"/>
              </a:solidFill>
              <a:latin typeface="Noto Sans TC" panose="020B0604020202020204" charset="-128"/>
              <a:ea typeface="Noto Sans TC" panose="020B0604020202020204" charset="-128"/>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179" y="1882847"/>
            <a:ext cx="8560676" cy="539105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179" y="1882847"/>
            <a:ext cx="8560676" cy="5391057"/>
          </a:xfrm>
          <a:prstGeom prst="rect">
            <a:avLst/>
          </a:prstGeom>
        </p:spPr>
      </p:pic>
      <p:grpSp>
        <p:nvGrpSpPr>
          <p:cNvPr id="8" name="Group 7"/>
          <p:cNvGrpSpPr/>
          <p:nvPr/>
        </p:nvGrpSpPr>
        <p:grpSpPr>
          <a:xfrm>
            <a:off x="322110" y="192918"/>
            <a:ext cx="12457219" cy="7503636"/>
            <a:chOff x="322110" y="192918"/>
            <a:chExt cx="12457219" cy="7503636"/>
          </a:xfrm>
        </p:grpSpPr>
        <p:sp>
          <p:nvSpPr>
            <p:cNvPr id="10" name="Shape 2"/>
            <p:cNvSpPr/>
            <p:nvPr/>
          </p:nvSpPr>
          <p:spPr>
            <a:xfrm rot="5400000">
              <a:off x="-3299906" y="3862230"/>
              <a:ext cx="7456340" cy="212308"/>
            </a:xfrm>
            <a:prstGeom prst="roundRect">
              <a:avLst>
                <a:gd name="adj" fmla="val 90006"/>
              </a:avLst>
            </a:prstGeom>
            <a:solidFill>
              <a:srgbClr val="0F0F10"/>
            </a:solidFill>
            <a:ln/>
            <a:effectLst>
              <a:outerShdw blurRad="339090" algn="bl" rotWithShape="0">
                <a:srgbClr val="FFFFFF">
                  <a:alpha val="20000"/>
                </a:srgbClr>
              </a:outerShdw>
            </a:effectLst>
          </p:spPr>
        </p:sp>
        <p:sp>
          <p:nvSpPr>
            <p:cNvPr id="11" name="Shape 2"/>
            <p:cNvSpPr/>
            <p:nvPr/>
          </p:nvSpPr>
          <p:spPr>
            <a:xfrm>
              <a:off x="322110" y="192918"/>
              <a:ext cx="12457219" cy="226814"/>
            </a:xfrm>
            <a:prstGeom prst="roundRect">
              <a:avLst>
                <a:gd name="adj" fmla="val 90006"/>
              </a:avLst>
            </a:prstGeom>
            <a:solidFill>
              <a:srgbClr val="0F0F10"/>
            </a:solidFill>
            <a:ln/>
            <a:effectLst>
              <a:outerShdw blurRad="339090" algn="bl" rotWithShape="0">
                <a:srgbClr val="FFFFFF">
                  <a:alpha val="20000"/>
                </a:srgbClr>
              </a:outerShdw>
            </a:effectLst>
          </p:spPr>
        </p:sp>
      </p:grpSp>
    </p:spTree>
    <p:extLst>
      <p:ext uri="{BB962C8B-B14F-4D97-AF65-F5344CB8AC3E}">
        <p14:creationId xmlns:p14="http://schemas.microsoft.com/office/powerpoint/2010/main" val="7156926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47492" y="477193"/>
            <a:ext cx="7135416" cy="542925"/>
          </a:xfrm>
          <a:prstGeom prst="rect">
            <a:avLst/>
          </a:prstGeom>
          <a:noFill/>
          <a:ln/>
        </p:spPr>
        <p:txBody>
          <a:bodyPr wrap="none" lIns="0" tIns="0" rIns="0" bIns="0" rtlCol="0" anchor="t"/>
          <a:lstStyle/>
          <a:p>
            <a:pPr marL="0" indent="0" algn="ctr">
              <a:lnSpc>
                <a:spcPts val="4250"/>
              </a:lnSpc>
              <a:buNone/>
            </a:pPr>
            <a:r>
              <a:rPr lang="en-US" sz="4400" u="sng" dirty="0" smtClean="0">
                <a:solidFill>
                  <a:schemeClr val="bg1"/>
                </a:solidFill>
                <a:latin typeface="Sora Medium" panose="020B0604020202020204" charset="0"/>
                <a:cs typeface="Sora Medium" panose="020B0604020202020204" charset="0"/>
              </a:rPr>
              <a:t>VIEWS</a:t>
            </a:r>
            <a:endParaRPr lang="en-US" sz="4400" u="sng" dirty="0">
              <a:solidFill>
                <a:schemeClr val="bg1"/>
              </a:solidFill>
              <a:latin typeface="Sora Medium" panose="020B0604020202020204" charset="0"/>
              <a:cs typeface="Sora Medium" panose="020B0604020202020204" charset="0"/>
            </a:endParaRPr>
          </a:p>
        </p:txBody>
      </p:sp>
      <p:sp>
        <p:nvSpPr>
          <p:cNvPr id="3" name="Rectangle 2"/>
          <p:cNvSpPr/>
          <p:nvPr/>
        </p:nvSpPr>
        <p:spPr>
          <a:xfrm>
            <a:off x="898072" y="1957045"/>
            <a:ext cx="7836025" cy="3046988"/>
          </a:xfrm>
          <a:prstGeom prst="rect">
            <a:avLst/>
          </a:prstGeom>
        </p:spPr>
        <p:txBody>
          <a:bodyPr wrap="square">
            <a:spAutoFit/>
          </a:bodyPr>
          <a:lstStyle/>
          <a:p>
            <a:pPr marL="457200" indent="-457200">
              <a:buFont typeface="+mj-lt"/>
              <a:buAutoNum type="arabicPeriod"/>
            </a:pPr>
            <a:r>
              <a:rPr lang="en-US" sz="2400" dirty="0">
                <a:solidFill>
                  <a:schemeClr val="bg1"/>
                </a:solidFill>
                <a:latin typeface="Noto Sans TC" panose="020B0604020202020204" charset="-128"/>
                <a:ea typeface="Noto Sans TC" panose="020B0604020202020204" charset="-128"/>
              </a:rPr>
              <a:t>A VIEW is a stored query that acts like a virtual table.</a:t>
            </a:r>
          </a:p>
          <a:p>
            <a:pPr marL="457200" indent="-457200">
              <a:buFont typeface="+mj-lt"/>
              <a:buAutoNum type="arabicPeriod"/>
            </a:pPr>
            <a:r>
              <a:rPr lang="en-US" sz="2400" dirty="0">
                <a:solidFill>
                  <a:schemeClr val="bg1"/>
                </a:solidFill>
                <a:latin typeface="Noto Sans TC" panose="020B0604020202020204" charset="-128"/>
                <a:ea typeface="Noto Sans TC" panose="020B0604020202020204" charset="-128"/>
              </a:rPr>
              <a:t>They don’t store the data physically (unless materialized), but store the SQL query </a:t>
            </a:r>
            <a:r>
              <a:rPr lang="en-US" sz="2400" dirty="0" smtClean="0">
                <a:solidFill>
                  <a:schemeClr val="bg1"/>
                </a:solidFill>
                <a:latin typeface="Noto Sans TC" panose="020B0604020202020204" charset="-128"/>
                <a:ea typeface="Noto Sans TC" panose="020B0604020202020204" charset="-128"/>
              </a:rPr>
              <a:t>definition</a:t>
            </a:r>
            <a:r>
              <a:rPr lang="en-US" sz="2400" dirty="0">
                <a:solidFill>
                  <a:schemeClr val="bg1"/>
                </a:solidFill>
                <a:latin typeface="Noto Sans TC" panose="020B0604020202020204" charset="-128"/>
                <a:ea typeface="Noto Sans TC" panose="020B0604020202020204" charset="-128"/>
              </a:rPr>
              <a:t>.</a:t>
            </a:r>
          </a:p>
          <a:p>
            <a:pPr marL="457200" indent="-457200">
              <a:buFont typeface="+mj-lt"/>
              <a:buAutoNum type="arabicPeriod"/>
            </a:pPr>
            <a:r>
              <a:rPr lang="en-US" sz="2400" dirty="0">
                <a:solidFill>
                  <a:schemeClr val="bg1"/>
                </a:solidFill>
                <a:latin typeface="Noto Sans TC" panose="020B0604020202020204" charset="-128"/>
                <a:ea typeface="Noto Sans TC" panose="020B0604020202020204" charset="-128"/>
              </a:rPr>
              <a:t>Simplifies repeated queries, improves readability, and adds a layer of security (hide complex joins from end users).</a:t>
            </a:r>
            <a:br>
              <a:rPr lang="en-US" sz="2400" dirty="0">
                <a:solidFill>
                  <a:schemeClr val="bg1"/>
                </a:solidFill>
                <a:latin typeface="Noto Sans TC" panose="020B0604020202020204" charset="-128"/>
                <a:ea typeface="Noto Sans TC" panose="020B0604020202020204" charset="-128"/>
              </a:rPr>
            </a:br>
            <a:endParaRPr lang="en-US" sz="2400" dirty="0">
              <a:solidFill>
                <a:schemeClr val="bg1"/>
              </a:solidFill>
              <a:latin typeface="Noto Sans TC" panose="020B0604020202020204" charset="-128"/>
              <a:ea typeface="Noto Sans TC" panose="020B0604020202020204" charset="-128"/>
            </a:endParaRPr>
          </a:p>
        </p:txBody>
      </p:sp>
      <p:sp>
        <p:nvSpPr>
          <p:cNvPr id="4" name="Shape 3"/>
          <p:cNvSpPr/>
          <p:nvPr/>
        </p:nvSpPr>
        <p:spPr>
          <a:xfrm>
            <a:off x="898072" y="7284243"/>
            <a:ext cx="9144000" cy="91440"/>
          </a:xfrm>
          <a:prstGeom prst="roundRect">
            <a:avLst>
              <a:gd name="adj" fmla="val 185939"/>
            </a:avLst>
          </a:prstGeom>
          <a:solidFill>
            <a:srgbClr val="FF6BD8"/>
          </a:solidFill>
          <a:ln/>
        </p:spPr>
      </p:sp>
      <p:sp>
        <p:nvSpPr>
          <p:cNvPr id="5" name="Shape 3"/>
          <p:cNvSpPr/>
          <p:nvPr/>
        </p:nvSpPr>
        <p:spPr>
          <a:xfrm>
            <a:off x="898072" y="1613999"/>
            <a:ext cx="9144000" cy="91440"/>
          </a:xfrm>
          <a:prstGeom prst="roundRect">
            <a:avLst>
              <a:gd name="adj" fmla="val 185939"/>
            </a:avLst>
          </a:prstGeom>
          <a:solidFill>
            <a:srgbClr val="FF6BD8"/>
          </a:solidFill>
          <a:ln/>
        </p:spPr>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1600" y="1413033"/>
            <a:ext cx="4587547" cy="5962650"/>
          </a:xfrm>
          <a:prstGeom prst="rect">
            <a:avLst/>
          </a:prstGeom>
          <a:ln>
            <a:noFill/>
          </a:ln>
          <a:effectLst>
            <a:softEdge rad="112500"/>
          </a:effectLst>
        </p:spPr>
      </p:pic>
    </p:spTree>
    <p:extLst>
      <p:ext uri="{BB962C8B-B14F-4D97-AF65-F5344CB8AC3E}">
        <p14:creationId xmlns:p14="http://schemas.microsoft.com/office/powerpoint/2010/main" val="26336569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3" name="Rectangle 2"/>
          <p:cNvSpPr/>
          <p:nvPr/>
        </p:nvSpPr>
        <p:spPr>
          <a:xfrm>
            <a:off x="629011" y="939206"/>
            <a:ext cx="10974409" cy="492443"/>
          </a:xfrm>
          <a:prstGeom prst="rect">
            <a:avLst/>
          </a:prstGeom>
        </p:spPr>
        <p:txBody>
          <a:bodyPr wrap="square">
            <a:spAutoFit/>
          </a:bodyPr>
          <a:lstStyle/>
          <a:p>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QUERY 1 </a:t>
            </a:r>
            <a:r>
              <a:rPr lang="en-US" sz="2600" u="sng" dirty="0">
                <a:solidFill>
                  <a:schemeClr val="bg1"/>
                </a:solidFill>
                <a:latin typeface="Sora Medium" panose="020B0604020202020204" charset="0"/>
                <a:ea typeface="Noto Sans TC" panose="020B0604020202020204" charset="-128"/>
                <a:cs typeface="Sora Medium" panose="020B0604020202020204" charset="0"/>
              </a:rPr>
              <a:t>— </a:t>
            </a:r>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TELEMETRY DUPLICATES.</a:t>
            </a:r>
            <a:endParaRPr lang="en-IN" sz="2600" u="sng" dirty="0">
              <a:solidFill>
                <a:schemeClr val="bg1"/>
              </a:solidFill>
              <a:latin typeface="Sora Medium" panose="020B0604020202020204" charset="0"/>
              <a:ea typeface="Noto Sans TC" panose="020B0604020202020204" charset="-128"/>
              <a:cs typeface="Sora Medium" panose="020B0604020202020204" charset="0"/>
            </a:endParaRPr>
          </a:p>
        </p:txBody>
      </p:sp>
      <p:sp>
        <p:nvSpPr>
          <p:cNvPr id="5" name="Rectangle 4"/>
          <p:cNvSpPr/>
          <p:nvPr/>
        </p:nvSpPr>
        <p:spPr>
          <a:xfrm>
            <a:off x="629012" y="2639384"/>
            <a:ext cx="4951981" cy="1938992"/>
          </a:xfrm>
          <a:prstGeom prst="rect">
            <a:avLst/>
          </a:prstGeom>
        </p:spPr>
        <p:txBody>
          <a:bodyPr wrap="square">
            <a:spAutoFit/>
          </a:bodyPr>
          <a:lstStyle/>
          <a:p>
            <a:pPr marL="457200" indent="-457200">
              <a:buFont typeface="+mj-lt"/>
              <a:buAutoNum type="arabicPeriod"/>
            </a:pPr>
            <a:r>
              <a:rPr lang="en-US" sz="2400" dirty="0">
                <a:solidFill>
                  <a:schemeClr val="bg1"/>
                </a:solidFill>
                <a:latin typeface="Noto Sans TC" panose="020B0604020202020204" charset="-128"/>
                <a:ea typeface="Noto Sans TC" panose="020B0604020202020204" charset="-128"/>
              </a:rPr>
              <a:t>Creates a saved view showing only telemetry records marked as “critical”. This makes it easy to query only urgent cases.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179" y="1882847"/>
            <a:ext cx="8560676" cy="539105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179" y="1882847"/>
            <a:ext cx="8560676" cy="5391057"/>
          </a:xfrm>
          <a:prstGeom prst="rect">
            <a:avLst/>
          </a:prstGeom>
        </p:spPr>
      </p:pic>
      <p:grpSp>
        <p:nvGrpSpPr>
          <p:cNvPr id="8" name="Group 7"/>
          <p:cNvGrpSpPr/>
          <p:nvPr/>
        </p:nvGrpSpPr>
        <p:grpSpPr>
          <a:xfrm>
            <a:off x="322110" y="192918"/>
            <a:ext cx="12457219" cy="7503636"/>
            <a:chOff x="322110" y="192918"/>
            <a:chExt cx="12457219" cy="7503636"/>
          </a:xfrm>
        </p:grpSpPr>
        <p:sp>
          <p:nvSpPr>
            <p:cNvPr id="10" name="Shape 2"/>
            <p:cNvSpPr/>
            <p:nvPr/>
          </p:nvSpPr>
          <p:spPr>
            <a:xfrm rot="5400000">
              <a:off x="-3299906" y="3862230"/>
              <a:ext cx="7456340" cy="212308"/>
            </a:xfrm>
            <a:prstGeom prst="roundRect">
              <a:avLst>
                <a:gd name="adj" fmla="val 90006"/>
              </a:avLst>
            </a:prstGeom>
            <a:solidFill>
              <a:srgbClr val="0F0F10"/>
            </a:solidFill>
            <a:ln/>
            <a:effectLst>
              <a:outerShdw blurRad="339090" algn="bl" rotWithShape="0">
                <a:srgbClr val="FFFFFF">
                  <a:alpha val="20000"/>
                </a:srgbClr>
              </a:outerShdw>
            </a:effectLst>
          </p:spPr>
        </p:sp>
        <p:sp>
          <p:nvSpPr>
            <p:cNvPr id="11" name="Shape 2"/>
            <p:cNvSpPr/>
            <p:nvPr/>
          </p:nvSpPr>
          <p:spPr>
            <a:xfrm>
              <a:off x="322110" y="192918"/>
              <a:ext cx="12457219" cy="226814"/>
            </a:xfrm>
            <a:prstGeom prst="roundRect">
              <a:avLst>
                <a:gd name="adj" fmla="val 90006"/>
              </a:avLst>
            </a:prstGeom>
            <a:solidFill>
              <a:srgbClr val="0F0F10"/>
            </a:solidFill>
            <a:ln/>
            <a:effectLst>
              <a:outerShdw blurRad="339090" algn="bl" rotWithShape="0">
                <a:srgbClr val="FFFFFF">
                  <a:alpha val="20000"/>
                </a:srgbClr>
              </a:outerShdw>
            </a:effectLst>
          </p:spPr>
        </p:sp>
      </p:grpSp>
    </p:spTree>
    <p:extLst>
      <p:ext uri="{BB962C8B-B14F-4D97-AF65-F5344CB8AC3E}">
        <p14:creationId xmlns:p14="http://schemas.microsoft.com/office/powerpoint/2010/main" val="15705703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3" name="Rectangle 2"/>
          <p:cNvSpPr/>
          <p:nvPr/>
        </p:nvSpPr>
        <p:spPr>
          <a:xfrm>
            <a:off x="629011" y="939206"/>
            <a:ext cx="10974409" cy="492443"/>
          </a:xfrm>
          <a:prstGeom prst="rect">
            <a:avLst/>
          </a:prstGeom>
        </p:spPr>
        <p:txBody>
          <a:bodyPr wrap="square">
            <a:spAutoFit/>
          </a:bodyPr>
          <a:lstStyle/>
          <a:p>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QUERY 2 </a:t>
            </a:r>
            <a:r>
              <a:rPr lang="en-US" sz="2600" u="sng" dirty="0">
                <a:solidFill>
                  <a:schemeClr val="bg1"/>
                </a:solidFill>
                <a:latin typeface="Sora Medium" panose="020B0604020202020204" charset="0"/>
                <a:ea typeface="Noto Sans TC" panose="020B0604020202020204" charset="-128"/>
                <a:cs typeface="Sora Medium" panose="020B0604020202020204" charset="0"/>
              </a:rPr>
              <a:t>— </a:t>
            </a:r>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DENIED ACCESS ATTEMPTS WITH USERNAMES.</a:t>
            </a:r>
            <a:endParaRPr lang="en-IN" sz="2600" u="sng" dirty="0">
              <a:solidFill>
                <a:schemeClr val="bg1"/>
              </a:solidFill>
              <a:latin typeface="Sora Medium" panose="020B0604020202020204" charset="0"/>
              <a:ea typeface="Noto Sans TC" panose="020B0604020202020204" charset="-128"/>
              <a:cs typeface="Sora Medium" panose="020B0604020202020204" charset="0"/>
            </a:endParaRPr>
          </a:p>
        </p:txBody>
      </p:sp>
      <p:sp>
        <p:nvSpPr>
          <p:cNvPr id="5" name="Rectangle 4"/>
          <p:cNvSpPr/>
          <p:nvPr/>
        </p:nvSpPr>
        <p:spPr>
          <a:xfrm>
            <a:off x="629012" y="2639384"/>
            <a:ext cx="4951981" cy="1200329"/>
          </a:xfrm>
          <a:prstGeom prst="rect">
            <a:avLst/>
          </a:prstGeom>
        </p:spPr>
        <p:txBody>
          <a:bodyPr wrap="square">
            <a:spAutoFit/>
          </a:bodyPr>
          <a:lstStyle/>
          <a:p>
            <a:pPr marL="457200" indent="-457200">
              <a:buFont typeface="+mj-lt"/>
              <a:buAutoNum type="arabicPeriod"/>
            </a:pPr>
            <a:r>
              <a:rPr lang="en-US" sz="2400" dirty="0">
                <a:solidFill>
                  <a:schemeClr val="bg1"/>
                </a:solidFill>
                <a:latin typeface="Noto Sans TC" panose="020B0604020202020204" charset="-128"/>
                <a:ea typeface="Noto Sans TC" panose="020B0604020202020204" charset="-128"/>
              </a:rPr>
              <a:t>Stores a view of all denied access attempts, including which user made them.</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179" y="1882847"/>
            <a:ext cx="8560676" cy="539105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179" y="1882847"/>
            <a:ext cx="8560676" cy="5391057"/>
          </a:xfrm>
          <a:prstGeom prst="rect">
            <a:avLst/>
          </a:prstGeom>
        </p:spPr>
      </p:pic>
      <p:grpSp>
        <p:nvGrpSpPr>
          <p:cNvPr id="8" name="Group 7"/>
          <p:cNvGrpSpPr/>
          <p:nvPr/>
        </p:nvGrpSpPr>
        <p:grpSpPr>
          <a:xfrm>
            <a:off x="322110" y="192918"/>
            <a:ext cx="12457219" cy="7503636"/>
            <a:chOff x="322110" y="192918"/>
            <a:chExt cx="12457219" cy="7503636"/>
          </a:xfrm>
        </p:grpSpPr>
        <p:sp>
          <p:nvSpPr>
            <p:cNvPr id="10" name="Shape 2"/>
            <p:cNvSpPr/>
            <p:nvPr/>
          </p:nvSpPr>
          <p:spPr>
            <a:xfrm rot="5400000">
              <a:off x="-3299906" y="3862230"/>
              <a:ext cx="7456340" cy="212308"/>
            </a:xfrm>
            <a:prstGeom prst="roundRect">
              <a:avLst>
                <a:gd name="adj" fmla="val 90006"/>
              </a:avLst>
            </a:prstGeom>
            <a:solidFill>
              <a:srgbClr val="0F0F10"/>
            </a:solidFill>
            <a:ln/>
            <a:effectLst>
              <a:outerShdw blurRad="339090" algn="bl" rotWithShape="0">
                <a:srgbClr val="FFFFFF">
                  <a:alpha val="20000"/>
                </a:srgbClr>
              </a:outerShdw>
            </a:effectLst>
          </p:spPr>
        </p:sp>
        <p:sp>
          <p:nvSpPr>
            <p:cNvPr id="11" name="Shape 2"/>
            <p:cNvSpPr/>
            <p:nvPr/>
          </p:nvSpPr>
          <p:spPr>
            <a:xfrm>
              <a:off x="322110" y="192918"/>
              <a:ext cx="12457219" cy="226814"/>
            </a:xfrm>
            <a:prstGeom prst="roundRect">
              <a:avLst>
                <a:gd name="adj" fmla="val 90006"/>
              </a:avLst>
            </a:prstGeom>
            <a:solidFill>
              <a:srgbClr val="0F0F10"/>
            </a:solidFill>
            <a:ln/>
            <a:effectLst>
              <a:outerShdw blurRad="339090" algn="bl" rotWithShape="0">
                <a:srgbClr val="FFFFFF">
                  <a:alpha val="20000"/>
                </a:srgbClr>
              </a:outerShdw>
            </a:effectLst>
          </p:spPr>
        </p:sp>
      </p:grpSp>
    </p:spTree>
    <p:extLst>
      <p:ext uri="{BB962C8B-B14F-4D97-AF65-F5344CB8AC3E}">
        <p14:creationId xmlns:p14="http://schemas.microsoft.com/office/powerpoint/2010/main" val="2872911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3" name="Rectangle 2"/>
          <p:cNvSpPr/>
          <p:nvPr/>
        </p:nvSpPr>
        <p:spPr>
          <a:xfrm>
            <a:off x="629011" y="939206"/>
            <a:ext cx="11715389" cy="492443"/>
          </a:xfrm>
          <a:prstGeom prst="rect">
            <a:avLst/>
          </a:prstGeom>
        </p:spPr>
        <p:txBody>
          <a:bodyPr wrap="square">
            <a:spAutoFit/>
          </a:bodyPr>
          <a:lstStyle/>
          <a:p>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QUERY 3 </a:t>
            </a:r>
            <a:r>
              <a:rPr lang="en-US" sz="2600" u="sng" dirty="0">
                <a:solidFill>
                  <a:schemeClr val="bg1"/>
                </a:solidFill>
                <a:latin typeface="Sora Medium" panose="020B0604020202020204" charset="0"/>
                <a:ea typeface="Noto Sans TC" panose="020B0604020202020204" charset="-128"/>
                <a:cs typeface="Sora Medium" panose="020B0604020202020204" charset="0"/>
              </a:rPr>
              <a:t>— </a:t>
            </a:r>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HIGH SEVERITY ANOMALIES WITH SATELLITE NAMES.</a:t>
            </a:r>
            <a:endParaRPr lang="en-IN" sz="2600" u="sng" dirty="0">
              <a:solidFill>
                <a:schemeClr val="bg1"/>
              </a:solidFill>
              <a:latin typeface="Sora Medium" panose="020B0604020202020204" charset="0"/>
              <a:ea typeface="Noto Sans TC" panose="020B0604020202020204" charset="-128"/>
              <a:cs typeface="Sora Medium" panose="020B0604020202020204" charset="0"/>
            </a:endParaRPr>
          </a:p>
        </p:txBody>
      </p:sp>
      <p:sp>
        <p:nvSpPr>
          <p:cNvPr id="5" name="Rectangle 4"/>
          <p:cNvSpPr/>
          <p:nvPr/>
        </p:nvSpPr>
        <p:spPr>
          <a:xfrm>
            <a:off x="629012" y="2639384"/>
            <a:ext cx="4951981" cy="1200329"/>
          </a:xfrm>
          <a:prstGeom prst="rect">
            <a:avLst/>
          </a:prstGeom>
        </p:spPr>
        <p:txBody>
          <a:bodyPr wrap="square">
            <a:spAutoFit/>
          </a:bodyPr>
          <a:lstStyle/>
          <a:p>
            <a:pPr marL="457200" indent="-457200">
              <a:buFont typeface="+mj-lt"/>
              <a:buAutoNum type="arabicPeriod"/>
            </a:pPr>
            <a:r>
              <a:rPr lang="en-US" sz="2400" dirty="0">
                <a:solidFill>
                  <a:schemeClr val="bg1"/>
                </a:solidFill>
                <a:latin typeface="Noto Sans TC" panose="020B0604020202020204" charset="-128"/>
                <a:ea typeface="Noto Sans TC" panose="020B0604020202020204" charset="-128"/>
              </a:rPr>
              <a:t>A ready-to-use view for listing all high-severity anomalies along with the satellite name.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179" y="1882847"/>
            <a:ext cx="8560676" cy="539105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179" y="1882846"/>
            <a:ext cx="8560676" cy="5391057"/>
          </a:xfrm>
          <a:prstGeom prst="rect">
            <a:avLst/>
          </a:prstGeom>
        </p:spPr>
      </p:pic>
      <p:grpSp>
        <p:nvGrpSpPr>
          <p:cNvPr id="8" name="Group 7"/>
          <p:cNvGrpSpPr/>
          <p:nvPr/>
        </p:nvGrpSpPr>
        <p:grpSpPr>
          <a:xfrm>
            <a:off x="322110" y="192918"/>
            <a:ext cx="12457219" cy="7503636"/>
            <a:chOff x="322110" y="192918"/>
            <a:chExt cx="12457219" cy="7503636"/>
          </a:xfrm>
        </p:grpSpPr>
        <p:sp>
          <p:nvSpPr>
            <p:cNvPr id="10" name="Shape 2"/>
            <p:cNvSpPr/>
            <p:nvPr/>
          </p:nvSpPr>
          <p:spPr>
            <a:xfrm rot="5400000">
              <a:off x="-3299906" y="3862230"/>
              <a:ext cx="7456340" cy="212308"/>
            </a:xfrm>
            <a:prstGeom prst="roundRect">
              <a:avLst>
                <a:gd name="adj" fmla="val 90006"/>
              </a:avLst>
            </a:prstGeom>
            <a:solidFill>
              <a:srgbClr val="0F0F10"/>
            </a:solidFill>
            <a:ln/>
            <a:effectLst>
              <a:outerShdw blurRad="339090" algn="bl" rotWithShape="0">
                <a:srgbClr val="FFFFFF">
                  <a:alpha val="20000"/>
                </a:srgbClr>
              </a:outerShdw>
            </a:effectLst>
          </p:spPr>
        </p:sp>
        <p:sp>
          <p:nvSpPr>
            <p:cNvPr id="11" name="Shape 2"/>
            <p:cNvSpPr/>
            <p:nvPr/>
          </p:nvSpPr>
          <p:spPr>
            <a:xfrm>
              <a:off x="322110" y="192918"/>
              <a:ext cx="12457219" cy="226814"/>
            </a:xfrm>
            <a:prstGeom prst="roundRect">
              <a:avLst>
                <a:gd name="adj" fmla="val 90006"/>
              </a:avLst>
            </a:prstGeom>
            <a:solidFill>
              <a:srgbClr val="0F0F10"/>
            </a:solidFill>
            <a:ln/>
            <a:effectLst>
              <a:outerShdw blurRad="339090" algn="bl" rotWithShape="0">
                <a:srgbClr val="FFFFFF">
                  <a:alpha val="20000"/>
                </a:srgbClr>
              </a:outerShdw>
            </a:effectLst>
          </p:spPr>
        </p:sp>
      </p:grpSp>
    </p:spTree>
    <p:extLst>
      <p:ext uri="{BB962C8B-B14F-4D97-AF65-F5344CB8AC3E}">
        <p14:creationId xmlns:p14="http://schemas.microsoft.com/office/powerpoint/2010/main" val="10876949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47492" y="477193"/>
            <a:ext cx="7135416" cy="542925"/>
          </a:xfrm>
          <a:prstGeom prst="rect">
            <a:avLst/>
          </a:prstGeom>
          <a:noFill/>
          <a:ln/>
        </p:spPr>
        <p:txBody>
          <a:bodyPr wrap="none" lIns="0" tIns="0" rIns="0" bIns="0" rtlCol="0" anchor="t"/>
          <a:lstStyle/>
          <a:p>
            <a:pPr marL="0" indent="0" algn="ctr">
              <a:lnSpc>
                <a:spcPts val="4250"/>
              </a:lnSpc>
              <a:buNone/>
            </a:pPr>
            <a:r>
              <a:rPr lang="en-US" sz="4400" u="sng" dirty="0" smtClean="0">
                <a:solidFill>
                  <a:schemeClr val="bg1"/>
                </a:solidFill>
                <a:latin typeface="Sora Medium" panose="020B0604020202020204" charset="0"/>
                <a:cs typeface="Sora Medium" panose="020B0604020202020204" charset="0"/>
              </a:rPr>
              <a:t>SUBQUERIES</a:t>
            </a:r>
            <a:endParaRPr lang="en-US" sz="4400" u="sng" dirty="0">
              <a:solidFill>
                <a:schemeClr val="bg1"/>
              </a:solidFill>
              <a:latin typeface="Sora Medium" panose="020B0604020202020204" charset="0"/>
              <a:cs typeface="Sora Medium" panose="020B0604020202020204" charset="0"/>
            </a:endParaRPr>
          </a:p>
        </p:txBody>
      </p:sp>
      <p:sp>
        <p:nvSpPr>
          <p:cNvPr id="3" name="Rectangle 2"/>
          <p:cNvSpPr/>
          <p:nvPr/>
        </p:nvSpPr>
        <p:spPr>
          <a:xfrm>
            <a:off x="898072" y="1957045"/>
            <a:ext cx="7836025" cy="1938992"/>
          </a:xfrm>
          <a:prstGeom prst="rect">
            <a:avLst/>
          </a:prstGeom>
        </p:spPr>
        <p:txBody>
          <a:bodyPr wrap="square">
            <a:spAutoFit/>
          </a:bodyPr>
          <a:lstStyle/>
          <a:p>
            <a:pPr marL="457200" indent="-457200">
              <a:buFont typeface="+mj-lt"/>
              <a:buAutoNum type="arabicPeriod"/>
            </a:pPr>
            <a:r>
              <a:rPr lang="en-US" sz="2400" dirty="0">
                <a:solidFill>
                  <a:schemeClr val="bg1"/>
                </a:solidFill>
                <a:latin typeface="Noto Sans TC" panose="020B0604020202020204" charset="-128"/>
                <a:ea typeface="Noto Sans TC" panose="020B0604020202020204" charset="-128"/>
              </a:rPr>
              <a:t>A </a:t>
            </a:r>
            <a:r>
              <a:rPr lang="en-US" sz="2400" dirty="0" err="1">
                <a:solidFill>
                  <a:schemeClr val="bg1"/>
                </a:solidFill>
                <a:latin typeface="Noto Sans TC" panose="020B0604020202020204" charset="-128"/>
                <a:ea typeface="Noto Sans TC" panose="020B0604020202020204" charset="-128"/>
              </a:rPr>
              <a:t>Subquery</a:t>
            </a:r>
            <a:r>
              <a:rPr lang="en-US" sz="2400" dirty="0">
                <a:solidFill>
                  <a:schemeClr val="bg1"/>
                </a:solidFill>
                <a:latin typeface="Noto Sans TC" panose="020B0604020202020204" charset="-128"/>
                <a:ea typeface="Noto Sans TC" panose="020B0604020202020204" charset="-128"/>
              </a:rPr>
              <a:t> is a query inside another query</a:t>
            </a:r>
            <a:r>
              <a:rPr lang="en-US" sz="2400" dirty="0" smtClean="0">
                <a:solidFill>
                  <a:schemeClr val="bg1"/>
                </a:solidFill>
                <a:latin typeface="Noto Sans TC" panose="020B0604020202020204" charset="-128"/>
                <a:ea typeface="Noto Sans TC" panose="020B0604020202020204" charset="-128"/>
              </a:rPr>
              <a:t>.</a:t>
            </a:r>
          </a:p>
          <a:p>
            <a:pPr marL="457200" indent="-457200">
              <a:buFont typeface="+mj-lt"/>
              <a:buAutoNum type="arabicPeriod"/>
            </a:pPr>
            <a:r>
              <a:rPr lang="en-US" sz="2400" dirty="0" smtClean="0">
                <a:solidFill>
                  <a:schemeClr val="bg1"/>
                </a:solidFill>
                <a:latin typeface="Noto Sans TC" panose="020B0604020202020204" charset="-128"/>
                <a:ea typeface="Noto Sans TC" panose="020B0604020202020204" charset="-128"/>
              </a:rPr>
              <a:t>It </a:t>
            </a:r>
            <a:r>
              <a:rPr lang="en-US" sz="2400" dirty="0">
                <a:solidFill>
                  <a:schemeClr val="bg1"/>
                </a:solidFill>
                <a:latin typeface="Noto Sans TC" panose="020B0604020202020204" charset="-128"/>
                <a:ea typeface="Noto Sans TC" panose="020B0604020202020204" charset="-128"/>
              </a:rPr>
              <a:t>is often used </a:t>
            </a:r>
            <a:r>
              <a:rPr lang="en-US" sz="2400" dirty="0" smtClean="0">
                <a:solidFill>
                  <a:schemeClr val="bg1"/>
                </a:solidFill>
                <a:latin typeface="Noto Sans TC" panose="020B0604020202020204" charset="-128"/>
                <a:ea typeface="Noto Sans TC" panose="020B0604020202020204" charset="-128"/>
              </a:rPr>
              <a:t>to filter </a:t>
            </a:r>
            <a:r>
              <a:rPr lang="en-US" sz="2400" dirty="0">
                <a:solidFill>
                  <a:schemeClr val="bg1"/>
                </a:solidFill>
                <a:latin typeface="Noto Sans TC" panose="020B0604020202020204" charset="-128"/>
                <a:ea typeface="Noto Sans TC" panose="020B0604020202020204" charset="-128"/>
              </a:rPr>
              <a:t>results based on another </a:t>
            </a:r>
            <a:r>
              <a:rPr lang="en-US" sz="2400" dirty="0" smtClean="0">
                <a:solidFill>
                  <a:schemeClr val="bg1"/>
                </a:solidFill>
                <a:latin typeface="Noto Sans TC" panose="020B0604020202020204" charset="-128"/>
                <a:ea typeface="Noto Sans TC" panose="020B0604020202020204" charset="-128"/>
              </a:rPr>
              <a:t>query.</a:t>
            </a:r>
            <a:endParaRPr lang="en-US" sz="2400" dirty="0">
              <a:solidFill>
                <a:schemeClr val="bg1"/>
              </a:solidFill>
              <a:latin typeface="Noto Sans TC" panose="020B0604020202020204" charset="-128"/>
              <a:ea typeface="Noto Sans TC" panose="020B0604020202020204" charset="-128"/>
            </a:endParaRPr>
          </a:p>
          <a:p>
            <a:pPr marL="457200" indent="-457200">
              <a:buFont typeface="+mj-lt"/>
              <a:buAutoNum type="arabicPeriod"/>
            </a:pPr>
            <a:r>
              <a:rPr lang="en-US" sz="2400" dirty="0" smtClean="0">
                <a:solidFill>
                  <a:schemeClr val="bg1"/>
                </a:solidFill>
                <a:latin typeface="Noto Sans TC" panose="020B0604020202020204" charset="-128"/>
                <a:ea typeface="Noto Sans TC" panose="020B0604020202020204" charset="-128"/>
              </a:rPr>
              <a:t>It compares </a:t>
            </a:r>
            <a:r>
              <a:rPr lang="en-US" sz="2400" dirty="0">
                <a:solidFill>
                  <a:schemeClr val="bg1"/>
                </a:solidFill>
                <a:latin typeface="Noto Sans TC" panose="020B0604020202020204" charset="-128"/>
                <a:ea typeface="Noto Sans TC" panose="020B0604020202020204" charset="-128"/>
              </a:rPr>
              <a:t>against </a:t>
            </a:r>
            <a:r>
              <a:rPr lang="en-US" sz="2400" dirty="0" smtClean="0">
                <a:solidFill>
                  <a:schemeClr val="bg1"/>
                </a:solidFill>
                <a:latin typeface="Noto Sans TC" panose="020B0604020202020204" charset="-128"/>
                <a:ea typeface="Noto Sans TC" panose="020B0604020202020204" charset="-128"/>
              </a:rPr>
              <a:t>the aggregated values and check </a:t>
            </a:r>
            <a:r>
              <a:rPr lang="en-US" sz="2400" dirty="0">
                <a:solidFill>
                  <a:schemeClr val="bg1"/>
                </a:solidFill>
                <a:latin typeface="Noto Sans TC" panose="020B0604020202020204" charset="-128"/>
                <a:ea typeface="Noto Sans TC" panose="020B0604020202020204" charset="-128"/>
              </a:rPr>
              <a:t>for existence of </a:t>
            </a:r>
            <a:r>
              <a:rPr lang="en-US" sz="2400" dirty="0" smtClean="0">
                <a:solidFill>
                  <a:schemeClr val="bg1"/>
                </a:solidFill>
                <a:latin typeface="Noto Sans TC" panose="020B0604020202020204" charset="-128"/>
                <a:ea typeface="Noto Sans TC" panose="020B0604020202020204" charset="-128"/>
              </a:rPr>
              <a:t>data.</a:t>
            </a:r>
            <a:endParaRPr lang="en-US" sz="2400" dirty="0">
              <a:solidFill>
                <a:schemeClr val="bg1"/>
              </a:solidFill>
              <a:latin typeface="Noto Sans TC" panose="020B0604020202020204" charset="-128"/>
              <a:ea typeface="Noto Sans TC" panose="020B0604020202020204" charset="-128"/>
            </a:endParaRPr>
          </a:p>
        </p:txBody>
      </p:sp>
      <p:sp>
        <p:nvSpPr>
          <p:cNvPr id="4" name="Shape 3"/>
          <p:cNvSpPr/>
          <p:nvPr/>
        </p:nvSpPr>
        <p:spPr>
          <a:xfrm>
            <a:off x="898072" y="7302040"/>
            <a:ext cx="9144000" cy="91440"/>
          </a:xfrm>
          <a:prstGeom prst="roundRect">
            <a:avLst>
              <a:gd name="adj" fmla="val 185939"/>
            </a:avLst>
          </a:prstGeom>
          <a:solidFill>
            <a:srgbClr val="FF6BD8"/>
          </a:solidFill>
          <a:ln/>
        </p:spPr>
      </p:sp>
      <p:sp>
        <p:nvSpPr>
          <p:cNvPr id="5" name="Shape 3"/>
          <p:cNvSpPr/>
          <p:nvPr/>
        </p:nvSpPr>
        <p:spPr>
          <a:xfrm>
            <a:off x="898072" y="1613999"/>
            <a:ext cx="9144000" cy="91440"/>
          </a:xfrm>
          <a:prstGeom prst="roundRect">
            <a:avLst>
              <a:gd name="adj" fmla="val 185939"/>
            </a:avLst>
          </a:prstGeom>
          <a:solidFill>
            <a:srgbClr val="FF6BD8"/>
          </a:solidFill>
          <a:ln/>
        </p:spPr>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4097" y="2299320"/>
            <a:ext cx="6416565" cy="4553345"/>
          </a:xfrm>
          <a:prstGeom prst="rect">
            <a:avLst/>
          </a:prstGeom>
          <a:ln>
            <a:noFill/>
          </a:ln>
          <a:effectLst>
            <a:softEdge rad="112500"/>
          </a:effectLst>
        </p:spPr>
      </p:pic>
    </p:spTree>
    <p:extLst>
      <p:ext uri="{BB962C8B-B14F-4D97-AF65-F5344CB8AC3E}">
        <p14:creationId xmlns:p14="http://schemas.microsoft.com/office/powerpoint/2010/main" val="174184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3" name="Rectangle 2"/>
          <p:cNvSpPr/>
          <p:nvPr/>
        </p:nvSpPr>
        <p:spPr>
          <a:xfrm>
            <a:off x="629011" y="939206"/>
            <a:ext cx="10974409" cy="492443"/>
          </a:xfrm>
          <a:prstGeom prst="rect">
            <a:avLst/>
          </a:prstGeom>
        </p:spPr>
        <p:txBody>
          <a:bodyPr wrap="square">
            <a:spAutoFit/>
          </a:bodyPr>
          <a:lstStyle/>
          <a:p>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QUERY 1 </a:t>
            </a:r>
            <a:r>
              <a:rPr lang="en-US" sz="2600" u="sng" dirty="0">
                <a:solidFill>
                  <a:schemeClr val="bg1"/>
                </a:solidFill>
                <a:latin typeface="Sora Medium" panose="020B0604020202020204" charset="0"/>
                <a:ea typeface="Noto Sans TC" panose="020B0604020202020204" charset="-128"/>
                <a:cs typeface="Sora Medium" panose="020B0604020202020204" charset="0"/>
              </a:rPr>
              <a:t>— </a:t>
            </a:r>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SATELLITES WITH ABOVE AVERAGE ANOMALIES.</a:t>
            </a:r>
            <a:endParaRPr lang="en-IN" sz="2600" u="sng" dirty="0">
              <a:solidFill>
                <a:schemeClr val="bg1"/>
              </a:solidFill>
              <a:latin typeface="Sora Medium" panose="020B0604020202020204" charset="0"/>
              <a:ea typeface="Noto Sans TC" panose="020B0604020202020204" charset="-128"/>
              <a:cs typeface="Sora Medium" panose="020B0604020202020204" charset="0"/>
            </a:endParaRPr>
          </a:p>
        </p:txBody>
      </p:sp>
      <p:sp>
        <p:nvSpPr>
          <p:cNvPr id="5" name="Rectangle 4"/>
          <p:cNvSpPr/>
          <p:nvPr/>
        </p:nvSpPr>
        <p:spPr>
          <a:xfrm>
            <a:off x="629012" y="2639384"/>
            <a:ext cx="4951981" cy="1938992"/>
          </a:xfrm>
          <a:prstGeom prst="rect">
            <a:avLst/>
          </a:prstGeom>
        </p:spPr>
        <p:txBody>
          <a:bodyPr wrap="square">
            <a:spAutoFit/>
          </a:bodyPr>
          <a:lstStyle/>
          <a:p>
            <a:pPr marL="457200" indent="-457200">
              <a:buFont typeface="+mj-lt"/>
              <a:buAutoNum type="arabicPeriod"/>
            </a:pPr>
            <a:r>
              <a:rPr lang="en-US" sz="2400" dirty="0">
                <a:solidFill>
                  <a:schemeClr val="bg1"/>
                </a:solidFill>
                <a:latin typeface="Noto Sans TC" panose="020B0604020202020204" charset="-128"/>
                <a:ea typeface="Noto Sans TC" panose="020B0604020202020204" charset="-128"/>
              </a:rPr>
              <a:t>The inner </a:t>
            </a:r>
            <a:r>
              <a:rPr lang="en-US" sz="2400" dirty="0" err="1">
                <a:solidFill>
                  <a:schemeClr val="bg1"/>
                </a:solidFill>
                <a:latin typeface="Noto Sans TC" panose="020B0604020202020204" charset="-128"/>
                <a:ea typeface="Noto Sans TC" panose="020B0604020202020204" charset="-128"/>
              </a:rPr>
              <a:t>subquery</a:t>
            </a:r>
            <a:r>
              <a:rPr lang="en-US" sz="2400" dirty="0">
                <a:solidFill>
                  <a:schemeClr val="bg1"/>
                </a:solidFill>
                <a:latin typeface="Noto Sans TC" panose="020B0604020202020204" charset="-128"/>
                <a:ea typeface="Noto Sans TC" panose="020B0604020202020204" charset="-128"/>
              </a:rPr>
              <a:t> calculates the average anomalies per satellite. The outer query returns only those satellites exceeding this average.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179" y="1882847"/>
            <a:ext cx="8560676" cy="539105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179" y="1882847"/>
            <a:ext cx="8560676" cy="5391057"/>
          </a:xfrm>
          <a:prstGeom prst="rect">
            <a:avLst/>
          </a:prstGeom>
        </p:spPr>
      </p:pic>
      <p:grpSp>
        <p:nvGrpSpPr>
          <p:cNvPr id="11" name="Group 10"/>
          <p:cNvGrpSpPr/>
          <p:nvPr/>
        </p:nvGrpSpPr>
        <p:grpSpPr>
          <a:xfrm>
            <a:off x="322110" y="192918"/>
            <a:ext cx="12457219" cy="7503636"/>
            <a:chOff x="322110" y="192918"/>
            <a:chExt cx="12457219" cy="7503636"/>
          </a:xfrm>
        </p:grpSpPr>
        <p:sp>
          <p:nvSpPr>
            <p:cNvPr id="8" name="Shape 2"/>
            <p:cNvSpPr/>
            <p:nvPr/>
          </p:nvSpPr>
          <p:spPr>
            <a:xfrm rot="5400000">
              <a:off x="-3299906" y="3862230"/>
              <a:ext cx="7456340" cy="212308"/>
            </a:xfrm>
            <a:prstGeom prst="roundRect">
              <a:avLst>
                <a:gd name="adj" fmla="val 90006"/>
              </a:avLst>
            </a:prstGeom>
            <a:solidFill>
              <a:srgbClr val="0F0F10"/>
            </a:solidFill>
            <a:ln/>
            <a:effectLst>
              <a:outerShdw blurRad="339090" algn="bl" rotWithShape="0">
                <a:srgbClr val="FFFFFF">
                  <a:alpha val="20000"/>
                </a:srgbClr>
              </a:outerShdw>
            </a:effectLst>
          </p:spPr>
        </p:sp>
        <p:sp>
          <p:nvSpPr>
            <p:cNvPr id="10" name="Shape 2"/>
            <p:cNvSpPr/>
            <p:nvPr/>
          </p:nvSpPr>
          <p:spPr>
            <a:xfrm>
              <a:off x="322110" y="192918"/>
              <a:ext cx="12457219" cy="226814"/>
            </a:xfrm>
            <a:prstGeom prst="roundRect">
              <a:avLst>
                <a:gd name="adj" fmla="val 90006"/>
              </a:avLst>
            </a:prstGeom>
            <a:solidFill>
              <a:srgbClr val="0F0F10"/>
            </a:solidFill>
            <a:ln/>
            <a:effectLst>
              <a:outerShdw blurRad="339090" algn="bl" rotWithShape="0">
                <a:srgbClr val="FFFFFF">
                  <a:alpha val="20000"/>
                </a:srgbClr>
              </a:outerShdw>
            </a:effectLst>
          </p:spPr>
        </p:sp>
      </p:grpSp>
    </p:spTree>
    <p:extLst>
      <p:ext uri="{BB962C8B-B14F-4D97-AF65-F5344CB8AC3E}">
        <p14:creationId xmlns:p14="http://schemas.microsoft.com/office/powerpoint/2010/main" val="42881467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164264" y="427107"/>
            <a:ext cx="7798951" cy="644366"/>
          </a:xfrm>
          <a:prstGeom prst="rect">
            <a:avLst/>
          </a:prstGeom>
          <a:noFill/>
          <a:ln/>
        </p:spPr>
        <p:txBody>
          <a:bodyPr wrap="none" lIns="0" tIns="0" rIns="0" bIns="0" rtlCol="0" anchor="t"/>
          <a:lstStyle/>
          <a:p>
            <a:pPr marL="0" indent="0" algn="ctr">
              <a:lnSpc>
                <a:spcPts val="5050"/>
              </a:lnSpc>
              <a:buNone/>
            </a:pPr>
            <a:r>
              <a:rPr lang="en-US" sz="4400" u="sng" dirty="0" smtClean="0">
                <a:solidFill>
                  <a:srgbClr val="FBF3FA"/>
                </a:solidFill>
                <a:latin typeface="Sora Medium" panose="020B0604020202020204" charset="0"/>
                <a:ea typeface="Noto Sans TC" panose="020B0604020202020204" charset="-128"/>
                <a:cs typeface="Sora Medium" panose="020B0604020202020204" charset="0"/>
              </a:rPr>
              <a:t>ER DIAGRAM</a:t>
            </a:r>
            <a:endParaRPr lang="en-US" sz="4400" u="sng" dirty="0">
              <a:latin typeface="Sora Medium" panose="020B0604020202020204" charset="0"/>
              <a:ea typeface="Noto Sans TC" panose="020B0604020202020204" charset="-128"/>
              <a:cs typeface="Sora Medium" panose="020B060402020202020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117" y="1207817"/>
            <a:ext cx="12407462" cy="651728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0389476" y="3736427"/>
            <a:ext cx="7977349" cy="504497"/>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3" name="Rectangle 2"/>
          <p:cNvSpPr/>
          <p:nvPr/>
        </p:nvSpPr>
        <p:spPr>
          <a:xfrm>
            <a:off x="629011" y="939206"/>
            <a:ext cx="10974409" cy="492443"/>
          </a:xfrm>
          <a:prstGeom prst="rect">
            <a:avLst/>
          </a:prstGeom>
        </p:spPr>
        <p:txBody>
          <a:bodyPr wrap="square">
            <a:spAutoFit/>
          </a:bodyPr>
          <a:lstStyle/>
          <a:p>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QUERY 2 </a:t>
            </a:r>
            <a:r>
              <a:rPr lang="en-US" sz="2600" u="sng" dirty="0">
                <a:solidFill>
                  <a:schemeClr val="bg1"/>
                </a:solidFill>
                <a:latin typeface="Sora Medium" panose="020B0604020202020204" charset="0"/>
                <a:ea typeface="Noto Sans TC" panose="020B0604020202020204" charset="-128"/>
                <a:cs typeface="Sora Medium" panose="020B0604020202020204" charset="0"/>
              </a:rPr>
              <a:t>— </a:t>
            </a:r>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USER WITH DENIED ACCESS.</a:t>
            </a:r>
            <a:endParaRPr lang="en-IN" sz="2600" u="sng" dirty="0">
              <a:solidFill>
                <a:schemeClr val="bg1"/>
              </a:solidFill>
              <a:latin typeface="Sora Medium" panose="020B0604020202020204" charset="0"/>
              <a:ea typeface="Noto Sans TC" panose="020B0604020202020204" charset="-128"/>
              <a:cs typeface="Sora Medium" panose="020B0604020202020204" charset="0"/>
            </a:endParaRPr>
          </a:p>
        </p:txBody>
      </p:sp>
      <p:sp>
        <p:nvSpPr>
          <p:cNvPr id="5" name="Rectangle 4"/>
          <p:cNvSpPr/>
          <p:nvPr/>
        </p:nvSpPr>
        <p:spPr>
          <a:xfrm>
            <a:off x="629012" y="2639384"/>
            <a:ext cx="4951981" cy="1200329"/>
          </a:xfrm>
          <a:prstGeom prst="rect">
            <a:avLst/>
          </a:prstGeom>
        </p:spPr>
        <p:txBody>
          <a:bodyPr wrap="square">
            <a:spAutoFit/>
          </a:bodyPr>
          <a:lstStyle/>
          <a:p>
            <a:pPr marL="457200" indent="-457200">
              <a:buFont typeface="+mj-lt"/>
              <a:buAutoNum type="arabicPeriod"/>
            </a:pPr>
            <a:r>
              <a:rPr lang="en-US" sz="2400" dirty="0">
                <a:solidFill>
                  <a:schemeClr val="bg1"/>
                </a:solidFill>
                <a:latin typeface="Noto Sans TC" panose="020B0604020202020204" charset="-128"/>
                <a:ea typeface="Noto Sans TC" panose="020B0604020202020204" charset="-128"/>
              </a:rPr>
              <a:t>Finds all usernames that appear in the access logs with at least one denied attempt.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179" y="1882847"/>
            <a:ext cx="8560676" cy="539105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179" y="1882846"/>
            <a:ext cx="8560676" cy="5391057"/>
          </a:xfrm>
          <a:prstGeom prst="rect">
            <a:avLst/>
          </a:prstGeom>
        </p:spPr>
      </p:pic>
      <p:grpSp>
        <p:nvGrpSpPr>
          <p:cNvPr id="7" name="Group 6"/>
          <p:cNvGrpSpPr/>
          <p:nvPr/>
        </p:nvGrpSpPr>
        <p:grpSpPr>
          <a:xfrm>
            <a:off x="322110" y="192918"/>
            <a:ext cx="12457219" cy="7503636"/>
            <a:chOff x="322110" y="192918"/>
            <a:chExt cx="12457219" cy="7503636"/>
          </a:xfrm>
        </p:grpSpPr>
        <p:sp>
          <p:nvSpPr>
            <p:cNvPr id="8" name="Shape 2"/>
            <p:cNvSpPr/>
            <p:nvPr/>
          </p:nvSpPr>
          <p:spPr>
            <a:xfrm rot="5400000">
              <a:off x="-3299906" y="3862230"/>
              <a:ext cx="7456340" cy="212308"/>
            </a:xfrm>
            <a:prstGeom prst="roundRect">
              <a:avLst>
                <a:gd name="adj" fmla="val 90006"/>
              </a:avLst>
            </a:prstGeom>
            <a:solidFill>
              <a:srgbClr val="0F0F10"/>
            </a:solidFill>
            <a:ln/>
            <a:effectLst>
              <a:outerShdw blurRad="339090" algn="bl" rotWithShape="0">
                <a:srgbClr val="FFFFFF">
                  <a:alpha val="20000"/>
                </a:srgbClr>
              </a:outerShdw>
            </a:effectLst>
          </p:spPr>
        </p:sp>
        <p:sp>
          <p:nvSpPr>
            <p:cNvPr id="10" name="Shape 2"/>
            <p:cNvSpPr/>
            <p:nvPr/>
          </p:nvSpPr>
          <p:spPr>
            <a:xfrm>
              <a:off x="322110" y="192918"/>
              <a:ext cx="12457219" cy="226814"/>
            </a:xfrm>
            <a:prstGeom prst="roundRect">
              <a:avLst>
                <a:gd name="adj" fmla="val 90006"/>
              </a:avLst>
            </a:prstGeom>
            <a:solidFill>
              <a:srgbClr val="0F0F10"/>
            </a:solidFill>
            <a:ln/>
            <a:effectLst>
              <a:outerShdw blurRad="339090" algn="bl" rotWithShape="0">
                <a:srgbClr val="FFFFFF">
                  <a:alpha val="20000"/>
                </a:srgbClr>
              </a:outerShdw>
            </a:effectLst>
          </p:spPr>
        </p:sp>
      </p:grpSp>
    </p:spTree>
    <p:extLst>
      <p:ext uri="{BB962C8B-B14F-4D97-AF65-F5344CB8AC3E}">
        <p14:creationId xmlns:p14="http://schemas.microsoft.com/office/powerpoint/2010/main" val="34231878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3" name="Rectangle 2"/>
          <p:cNvSpPr/>
          <p:nvPr/>
        </p:nvSpPr>
        <p:spPr>
          <a:xfrm>
            <a:off x="629011" y="939206"/>
            <a:ext cx="11920341" cy="492443"/>
          </a:xfrm>
          <a:prstGeom prst="rect">
            <a:avLst/>
          </a:prstGeom>
        </p:spPr>
        <p:txBody>
          <a:bodyPr wrap="square">
            <a:spAutoFit/>
          </a:bodyPr>
          <a:lstStyle/>
          <a:p>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QUERY 3 </a:t>
            </a:r>
            <a:r>
              <a:rPr lang="en-US" sz="2600" u="sng" dirty="0">
                <a:solidFill>
                  <a:schemeClr val="bg1"/>
                </a:solidFill>
                <a:latin typeface="Sora Medium" panose="020B0604020202020204" charset="0"/>
                <a:ea typeface="Noto Sans TC" panose="020B0604020202020204" charset="-128"/>
                <a:cs typeface="Sora Medium" panose="020B0604020202020204" charset="0"/>
              </a:rPr>
              <a:t>— </a:t>
            </a:r>
            <a:r>
              <a:rPr lang="en-US" sz="2600" u="sng" dirty="0" smtClean="0">
                <a:solidFill>
                  <a:schemeClr val="bg1"/>
                </a:solidFill>
                <a:latin typeface="Sora Medium" panose="020B0604020202020204" charset="0"/>
                <a:ea typeface="Noto Sans TC" panose="020B0604020202020204" charset="-128"/>
                <a:cs typeface="Sora Medium" panose="020B0604020202020204" charset="0"/>
              </a:rPr>
              <a:t>SATELLITES WITH LOWEST AVERAGE SIGNAL STRENGTH.</a:t>
            </a:r>
            <a:endParaRPr lang="en-IN" sz="2600" u="sng" dirty="0">
              <a:solidFill>
                <a:schemeClr val="bg1"/>
              </a:solidFill>
              <a:latin typeface="Sora Medium" panose="020B0604020202020204" charset="0"/>
              <a:ea typeface="Noto Sans TC" panose="020B0604020202020204" charset="-128"/>
              <a:cs typeface="Sora Medium" panose="020B0604020202020204" charset="0"/>
            </a:endParaRPr>
          </a:p>
        </p:txBody>
      </p:sp>
      <p:sp>
        <p:nvSpPr>
          <p:cNvPr id="5" name="Rectangle 4"/>
          <p:cNvSpPr/>
          <p:nvPr/>
        </p:nvSpPr>
        <p:spPr>
          <a:xfrm>
            <a:off x="629012" y="2639384"/>
            <a:ext cx="4951981" cy="1569660"/>
          </a:xfrm>
          <a:prstGeom prst="rect">
            <a:avLst/>
          </a:prstGeom>
        </p:spPr>
        <p:txBody>
          <a:bodyPr wrap="square">
            <a:spAutoFit/>
          </a:bodyPr>
          <a:lstStyle/>
          <a:p>
            <a:pPr marL="457200" indent="-457200">
              <a:buFont typeface="+mj-lt"/>
              <a:buAutoNum type="arabicPeriod"/>
            </a:pPr>
            <a:r>
              <a:rPr lang="en-US" sz="2400" dirty="0">
                <a:solidFill>
                  <a:schemeClr val="bg1"/>
                </a:solidFill>
                <a:latin typeface="Noto Sans TC" panose="020B0604020202020204" charset="-128"/>
                <a:ea typeface="Noto Sans TC" panose="020B0604020202020204" charset="-128"/>
              </a:rPr>
              <a:t>Compares average signal strength of satellites and returns those with the minimum average.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179" y="1882847"/>
            <a:ext cx="8560676" cy="539105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0179" y="1882846"/>
            <a:ext cx="8560676" cy="5391057"/>
          </a:xfrm>
          <a:prstGeom prst="rect">
            <a:avLst/>
          </a:prstGeom>
        </p:spPr>
      </p:pic>
      <p:sp>
        <p:nvSpPr>
          <p:cNvPr id="8" name="Shape 2"/>
          <p:cNvSpPr/>
          <p:nvPr/>
        </p:nvSpPr>
        <p:spPr>
          <a:xfrm rot="5400000">
            <a:off x="-3299906" y="3862230"/>
            <a:ext cx="7456340" cy="212308"/>
          </a:xfrm>
          <a:prstGeom prst="roundRect">
            <a:avLst>
              <a:gd name="adj" fmla="val 90006"/>
            </a:avLst>
          </a:prstGeom>
          <a:solidFill>
            <a:srgbClr val="0F0F10"/>
          </a:solidFill>
          <a:ln/>
          <a:effectLst>
            <a:outerShdw blurRad="339090" algn="bl" rotWithShape="0">
              <a:srgbClr val="FFFFFF">
                <a:alpha val="20000"/>
              </a:srgbClr>
            </a:outerShdw>
          </a:effectLst>
        </p:spPr>
      </p:sp>
      <p:sp>
        <p:nvSpPr>
          <p:cNvPr id="10" name="Shape 2"/>
          <p:cNvSpPr/>
          <p:nvPr/>
        </p:nvSpPr>
        <p:spPr>
          <a:xfrm>
            <a:off x="322110" y="192918"/>
            <a:ext cx="12457219" cy="226814"/>
          </a:xfrm>
          <a:prstGeom prst="roundRect">
            <a:avLst>
              <a:gd name="adj" fmla="val 90006"/>
            </a:avLst>
          </a:prstGeom>
          <a:solidFill>
            <a:srgbClr val="0F0F10"/>
          </a:solidFill>
          <a:ln/>
          <a:effectLst>
            <a:outerShdw blurRad="339090" algn="bl" rotWithShape="0">
              <a:srgbClr val="FFFFFF">
                <a:alpha val="20000"/>
              </a:srgbClr>
            </a:outerShdw>
          </a:effectLst>
        </p:spPr>
      </p:sp>
    </p:spTree>
    <p:extLst>
      <p:ext uri="{BB962C8B-B14F-4D97-AF65-F5344CB8AC3E}">
        <p14:creationId xmlns:p14="http://schemas.microsoft.com/office/powerpoint/2010/main" val="15400661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360766" y="716339"/>
            <a:ext cx="12097583" cy="708779"/>
          </a:xfrm>
          <a:prstGeom prst="rect">
            <a:avLst/>
          </a:prstGeom>
          <a:noFill/>
          <a:ln/>
        </p:spPr>
        <p:txBody>
          <a:bodyPr wrap="none" lIns="0" tIns="0" rIns="0" bIns="0" rtlCol="0" anchor="t"/>
          <a:lstStyle/>
          <a:p>
            <a:pPr marL="0" indent="0" algn="ctr">
              <a:lnSpc>
                <a:spcPts val="5550"/>
              </a:lnSpc>
              <a:buNone/>
            </a:pPr>
            <a:r>
              <a:rPr lang="en-US" sz="4400" u="sng" dirty="0" smtClean="0">
                <a:solidFill>
                  <a:srgbClr val="FBF3FA"/>
                </a:solidFill>
                <a:latin typeface="Sora Medium" pitchFamily="34" charset="0"/>
                <a:ea typeface="Sora Medium" pitchFamily="34" charset="-122"/>
                <a:cs typeface="Sora Medium" pitchFamily="34" charset="-120"/>
              </a:rPr>
              <a:t>KEY CYBERSECURITY CHALLENGES</a:t>
            </a:r>
            <a:endParaRPr lang="en-US" sz="4400" u="sng" dirty="0"/>
          </a:p>
        </p:txBody>
      </p:sp>
      <p:sp>
        <p:nvSpPr>
          <p:cNvPr id="3" name="Text 1"/>
          <p:cNvSpPr/>
          <p:nvPr/>
        </p:nvSpPr>
        <p:spPr>
          <a:xfrm>
            <a:off x="793790" y="2267903"/>
            <a:ext cx="13042821" cy="920393"/>
          </a:xfrm>
          <a:prstGeom prst="rect">
            <a:avLst/>
          </a:prstGeom>
          <a:noFill/>
          <a:ln/>
        </p:spPr>
        <p:txBody>
          <a:bodyPr wrap="none" lIns="0" tIns="0" rIns="0" bIns="0" rtlCol="0" anchor="t"/>
          <a:lstStyle/>
          <a:p>
            <a:pPr algn="l">
              <a:lnSpc>
                <a:spcPts val="2850"/>
              </a:lnSpc>
            </a:pPr>
            <a:r>
              <a:rPr lang="en-US" sz="2400" dirty="0">
                <a:solidFill>
                  <a:srgbClr val="E0D6DE"/>
                </a:solidFill>
                <a:latin typeface="Noto Sans TC" pitchFamily="34" charset="0"/>
                <a:ea typeface="Noto Sans TC" pitchFamily="34" charset="-122"/>
                <a:cs typeface="Noto Sans TC" pitchFamily="34" charset="-120"/>
              </a:rPr>
              <a:t>SmartTrack directly confronts prevalent threats to satellite systems, enabling </a:t>
            </a:r>
            <a:endParaRPr lang="en-US" sz="2400" dirty="0" smtClean="0">
              <a:solidFill>
                <a:srgbClr val="E0D6DE"/>
              </a:solidFill>
              <a:latin typeface="Noto Sans TC" pitchFamily="34" charset="0"/>
              <a:ea typeface="Noto Sans TC" pitchFamily="34" charset="-122"/>
              <a:cs typeface="Noto Sans TC" pitchFamily="34" charset="-120"/>
            </a:endParaRPr>
          </a:p>
          <a:p>
            <a:pPr algn="l">
              <a:lnSpc>
                <a:spcPts val="2850"/>
              </a:lnSpc>
            </a:pPr>
            <a:r>
              <a:rPr lang="en-US" sz="2400" dirty="0" smtClean="0">
                <a:solidFill>
                  <a:srgbClr val="E0D6DE"/>
                </a:solidFill>
                <a:latin typeface="Noto Sans TC" pitchFamily="34" charset="0"/>
                <a:ea typeface="Noto Sans TC" pitchFamily="34" charset="-122"/>
                <a:cs typeface="Noto Sans TC" pitchFamily="34" charset="-120"/>
              </a:rPr>
              <a:t>proactive </a:t>
            </a:r>
            <a:r>
              <a:rPr lang="en-US" sz="2400" dirty="0">
                <a:solidFill>
                  <a:srgbClr val="E0D6DE"/>
                </a:solidFill>
                <a:latin typeface="Noto Sans TC" pitchFamily="34" charset="0"/>
                <a:ea typeface="Noto Sans TC" pitchFamily="34" charset="-122"/>
                <a:cs typeface="Noto Sans TC" pitchFamily="34" charset="-120"/>
              </a:rPr>
              <a:t>detection and response.</a:t>
            </a:r>
            <a:endParaRPr lang="en-US" sz="2400" dirty="0"/>
          </a:p>
        </p:txBody>
      </p:sp>
      <p:pic>
        <p:nvPicPr>
          <p:cNvPr id="4" name="Image 0" descr="preencoded.png"/>
          <p:cNvPicPr>
            <a:picLocks noChangeAspect="1"/>
          </p:cNvPicPr>
          <p:nvPr/>
        </p:nvPicPr>
        <p:blipFill>
          <a:blip r:embed="rId3"/>
          <a:stretch>
            <a:fillRect/>
          </a:stretch>
        </p:blipFill>
        <p:spPr>
          <a:xfrm>
            <a:off x="793790" y="3790236"/>
            <a:ext cx="566976" cy="566976"/>
          </a:xfrm>
          <a:prstGeom prst="rect">
            <a:avLst/>
          </a:prstGeom>
        </p:spPr>
      </p:pic>
      <p:sp>
        <p:nvSpPr>
          <p:cNvPr id="5" name="Text 2"/>
          <p:cNvSpPr/>
          <p:nvPr/>
        </p:nvSpPr>
        <p:spPr>
          <a:xfrm>
            <a:off x="793790" y="46406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Signal </a:t>
            </a:r>
            <a:r>
              <a:rPr lang="en-US" sz="2200" dirty="0" smtClean="0">
                <a:solidFill>
                  <a:srgbClr val="E0D6DE"/>
                </a:solidFill>
                <a:latin typeface="Sora Medium" pitchFamily="34" charset="0"/>
                <a:ea typeface="Sora Medium" pitchFamily="34" charset="-122"/>
                <a:cs typeface="Sora Medium" pitchFamily="34" charset="-120"/>
              </a:rPr>
              <a:t>Anomalies</a:t>
            </a:r>
            <a:endParaRPr lang="en-US" sz="2200" dirty="0"/>
          </a:p>
        </p:txBody>
      </p:sp>
      <p:sp>
        <p:nvSpPr>
          <p:cNvPr id="6" name="Text 3"/>
          <p:cNvSpPr/>
          <p:nvPr/>
        </p:nvSpPr>
        <p:spPr>
          <a:xfrm>
            <a:off x="793790" y="5131118"/>
            <a:ext cx="4158615" cy="725805"/>
          </a:xfrm>
          <a:prstGeom prst="rect">
            <a:avLst/>
          </a:prstGeom>
          <a:noFill/>
          <a:ln/>
        </p:spPr>
        <p:txBody>
          <a:bodyPr wrap="square" lIns="0" tIns="0" rIns="0" bIns="0" rtlCol="0" anchor="t"/>
          <a:lstStyle/>
          <a:p>
            <a:pPr>
              <a:lnSpc>
                <a:spcPts val="2850"/>
              </a:lnSpc>
            </a:pPr>
            <a:r>
              <a:rPr lang="en-US" sz="1750" dirty="0">
                <a:solidFill>
                  <a:schemeClr val="bg1"/>
                </a:solidFill>
                <a:latin typeface="Noto Sans TC" panose="020B0604020202020204" charset="-128"/>
                <a:ea typeface="Noto Sans TC" panose="020B0604020202020204" charset="-128"/>
              </a:rPr>
              <a:t>Detection of unusual RF signal strength or frequency patterns that may indicate interference or jamming attempts.</a:t>
            </a:r>
            <a:endParaRPr lang="en-US" sz="1750" dirty="0">
              <a:solidFill>
                <a:schemeClr val="bg1"/>
              </a:solidFill>
              <a:latin typeface="Noto Sans TC" panose="020B0604020202020204" charset="-128"/>
              <a:ea typeface="Noto Sans TC" panose="020B0604020202020204" charset="-128"/>
            </a:endParaRPr>
          </a:p>
        </p:txBody>
      </p:sp>
      <p:pic>
        <p:nvPicPr>
          <p:cNvPr id="7" name="Image 1" descr="preencoded.png"/>
          <p:cNvPicPr>
            <a:picLocks noChangeAspect="1"/>
          </p:cNvPicPr>
          <p:nvPr/>
        </p:nvPicPr>
        <p:blipFill>
          <a:blip r:embed="rId4"/>
          <a:stretch>
            <a:fillRect/>
          </a:stretch>
        </p:blipFill>
        <p:spPr>
          <a:xfrm>
            <a:off x="5235893" y="3790236"/>
            <a:ext cx="566976" cy="566976"/>
          </a:xfrm>
          <a:prstGeom prst="rect">
            <a:avLst/>
          </a:prstGeom>
        </p:spPr>
      </p:pic>
      <p:sp>
        <p:nvSpPr>
          <p:cNvPr id="8" name="Text 4"/>
          <p:cNvSpPr/>
          <p:nvPr/>
        </p:nvSpPr>
        <p:spPr>
          <a:xfrm>
            <a:off x="5235893" y="4640699"/>
            <a:ext cx="2845594"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Telemetry Spoofing</a:t>
            </a:r>
            <a:endParaRPr lang="en-US" sz="2200" dirty="0"/>
          </a:p>
        </p:txBody>
      </p:sp>
      <p:sp>
        <p:nvSpPr>
          <p:cNvPr id="9" name="Text 5"/>
          <p:cNvSpPr/>
          <p:nvPr/>
        </p:nvSpPr>
        <p:spPr>
          <a:xfrm>
            <a:off x="5235893" y="5131118"/>
            <a:ext cx="4158615" cy="725805"/>
          </a:xfrm>
          <a:prstGeom prst="rect">
            <a:avLst/>
          </a:prstGeom>
          <a:noFill/>
          <a:ln/>
        </p:spPr>
        <p:txBody>
          <a:bodyPr wrap="square" lIns="0" tIns="0" rIns="0" bIns="0" rtlCol="0" anchor="t"/>
          <a:lstStyle/>
          <a:p>
            <a:pPr>
              <a:lnSpc>
                <a:spcPts val="2850"/>
              </a:lnSpc>
            </a:pPr>
            <a:r>
              <a:rPr lang="en-US" sz="1750" dirty="0">
                <a:solidFill>
                  <a:schemeClr val="bg1"/>
                </a:solidFill>
                <a:latin typeface="Noto Sans TC" panose="020B0604020202020204" charset="-128"/>
                <a:ea typeface="Noto Sans TC" panose="020B0604020202020204" charset="-128"/>
              </a:rPr>
              <a:t>Identification of telemetry parameters crossing critical thresholds to detect potential system failures or spoofing.</a:t>
            </a:r>
            <a:endParaRPr lang="en-US" sz="1750" dirty="0">
              <a:solidFill>
                <a:schemeClr val="bg1"/>
              </a:solidFill>
              <a:latin typeface="Noto Sans TC" panose="020B0604020202020204" charset="-128"/>
              <a:ea typeface="Noto Sans TC" panose="020B0604020202020204" charset="-128"/>
            </a:endParaRPr>
          </a:p>
        </p:txBody>
      </p:sp>
      <p:pic>
        <p:nvPicPr>
          <p:cNvPr id="10" name="Image 2" descr="preencoded.png"/>
          <p:cNvPicPr>
            <a:picLocks noChangeAspect="1"/>
          </p:cNvPicPr>
          <p:nvPr/>
        </p:nvPicPr>
        <p:blipFill>
          <a:blip r:embed="rId5"/>
          <a:stretch>
            <a:fillRect/>
          </a:stretch>
        </p:blipFill>
        <p:spPr>
          <a:xfrm>
            <a:off x="9677995" y="3790236"/>
            <a:ext cx="566976" cy="566976"/>
          </a:xfrm>
          <a:prstGeom prst="rect">
            <a:avLst/>
          </a:prstGeom>
        </p:spPr>
      </p:pic>
      <p:sp>
        <p:nvSpPr>
          <p:cNvPr id="11" name="Text 6"/>
          <p:cNvSpPr/>
          <p:nvPr/>
        </p:nvSpPr>
        <p:spPr>
          <a:xfrm>
            <a:off x="9677995" y="4640699"/>
            <a:ext cx="3066693"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Unauthorized </a:t>
            </a:r>
            <a:r>
              <a:rPr lang="en-US" sz="2200" dirty="0" smtClean="0">
                <a:solidFill>
                  <a:srgbClr val="E0D6DE"/>
                </a:solidFill>
                <a:latin typeface="Sora Medium" pitchFamily="34" charset="0"/>
                <a:ea typeface="Sora Medium" pitchFamily="34" charset="-122"/>
                <a:cs typeface="Sora Medium" pitchFamily="34" charset="-120"/>
              </a:rPr>
              <a:t>Access Tracking</a:t>
            </a:r>
            <a:endParaRPr lang="en-US" sz="2200" dirty="0"/>
          </a:p>
        </p:txBody>
      </p:sp>
      <p:sp>
        <p:nvSpPr>
          <p:cNvPr id="12" name="Text 7"/>
          <p:cNvSpPr/>
          <p:nvPr/>
        </p:nvSpPr>
        <p:spPr>
          <a:xfrm>
            <a:off x="9677995" y="5131118"/>
            <a:ext cx="4158615" cy="1088708"/>
          </a:xfrm>
          <a:prstGeom prst="rect">
            <a:avLst/>
          </a:prstGeom>
          <a:noFill/>
          <a:ln/>
        </p:spPr>
        <p:txBody>
          <a:bodyPr wrap="square" lIns="0" tIns="0" rIns="0" bIns="0" rtlCol="0" anchor="t"/>
          <a:lstStyle/>
          <a:p>
            <a:r>
              <a:rPr lang="en-US" sz="1750" dirty="0">
                <a:solidFill>
                  <a:schemeClr val="bg1"/>
                </a:solidFill>
                <a:latin typeface="Noto Sans TC" panose="020B0604020202020204" charset="-128"/>
                <a:ea typeface="Noto Sans TC" panose="020B0604020202020204" charset="-128"/>
              </a:rPr>
              <a:t>Analysis of user access logs to spot repeated failed login attempts, privilege misuse, or unusual access times.</a:t>
            </a: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0389476" y="3736427"/>
            <a:ext cx="7977349" cy="504497"/>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169860" y="829625"/>
            <a:ext cx="8290679" cy="503396"/>
          </a:xfrm>
          <a:prstGeom prst="rect">
            <a:avLst/>
          </a:prstGeom>
          <a:noFill/>
          <a:ln/>
        </p:spPr>
        <p:txBody>
          <a:bodyPr wrap="none" lIns="0" tIns="0" rIns="0" bIns="0" rtlCol="0" anchor="t"/>
          <a:lstStyle/>
          <a:p>
            <a:pPr marL="0" indent="0" algn="ctr">
              <a:lnSpc>
                <a:spcPts val="3950"/>
              </a:lnSpc>
              <a:buNone/>
            </a:pPr>
            <a:r>
              <a:rPr lang="en-US" sz="4400" u="sng" dirty="0" smtClean="0">
                <a:solidFill>
                  <a:srgbClr val="FBF3FA"/>
                </a:solidFill>
                <a:latin typeface="Sora Medium" pitchFamily="34" charset="0"/>
                <a:ea typeface="Sora Medium" pitchFamily="34" charset="-122"/>
                <a:cs typeface="Sora Medium" pitchFamily="34" charset="-120"/>
              </a:rPr>
              <a:t>CONCLUSION</a:t>
            </a:r>
            <a:endParaRPr lang="en-US" sz="4400" u="sng" dirty="0"/>
          </a:p>
        </p:txBody>
      </p:sp>
      <p:pic>
        <p:nvPicPr>
          <p:cNvPr id="8" name="Image 0" descr="preencoded.png"/>
          <p:cNvPicPr>
            <a:picLocks noChangeAspect="1"/>
          </p:cNvPicPr>
          <p:nvPr/>
        </p:nvPicPr>
        <p:blipFill>
          <a:blip r:embed="rId3"/>
          <a:stretch>
            <a:fillRect/>
          </a:stretch>
        </p:blipFill>
        <p:spPr>
          <a:xfrm>
            <a:off x="9743090" y="2032468"/>
            <a:ext cx="4323549" cy="4323549"/>
          </a:xfrm>
          <a:prstGeom prst="rect">
            <a:avLst/>
          </a:prstGeom>
          <a:ln>
            <a:noFill/>
          </a:ln>
          <a:effectLst>
            <a:softEdge rad="112500"/>
          </a:effectLst>
        </p:spPr>
      </p:pic>
      <p:sp>
        <p:nvSpPr>
          <p:cNvPr id="9" name="Text 6"/>
          <p:cNvSpPr/>
          <p:nvPr/>
        </p:nvSpPr>
        <p:spPr>
          <a:xfrm>
            <a:off x="563761" y="8805982"/>
            <a:ext cx="13502878" cy="257651"/>
          </a:xfrm>
          <a:prstGeom prst="rect">
            <a:avLst/>
          </a:prstGeom>
          <a:noFill/>
          <a:ln/>
        </p:spPr>
        <p:txBody>
          <a:bodyPr wrap="none" lIns="0" tIns="0" rIns="0" bIns="0" rtlCol="0" anchor="t"/>
          <a:lstStyle/>
          <a:p>
            <a:pPr marL="0" indent="0" algn="l">
              <a:lnSpc>
                <a:spcPts val="2000"/>
              </a:lnSpc>
              <a:buNone/>
            </a:pPr>
            <a:r>
              <a:rPr lang="en-US" sz="1250" dirty="0">
                <a:solidFill>
                  <a:srgbClr val="E0D6DE"/>
                </a:solidFill>
                <a:latin typeface="Noto Sans TC" pitchFamily="34" charset="0"/>
                <a:ea typeface="Noto Sans TC" pitchFamily="34" charset="-122"/>
                <a:cs typeface="Noto Sans TC" pitchFamily="34" charset="-120"/>
              </a:rPr>
              <a:t>For more information or to discuss collaboration opportunities, please contact us.</a:t>
            </a:r>
            <a:endParaRPr lang="en-US" sz="1250" dirty="0"/>
          </a:p>
        </p:txBody>
      </p:sp>
      <p:sp>
        <p:nvSpPr>
          <p:cNvPr id="10" name="Rectangle 9"/>
          <p:cNvSpPr/>
          <p:nvPr/>
        </p:nvSpPr>
        <p:spPr>
          <a:xfrm>
            <a:off x="563761" y="1899615"/>
            <a:ext cx="8690598" cy="5632311"/>
          </a:xfrm>
          <a:prstGeom prst="rect">
            <a:avLst/>
          </a:prstGeom>
        </p:spPr>
        <p:txBody>
          <a:bodyPr wrap="square">
            <a:spAutoFit/>
          </a:bodyPr>
          <a:lstStyle/>
          <a:p>
            <a:pPr algn="just"/>
            <a:r>
              <a:rPr lang="en-IN" sz="2400" dirty="0" smtClean="0">
                <a:solidFill>
                  <a:schemeClr val="bg1"/>
                </a:solidFill>
                <a:latin typeface="Noto Sans TC" panose="020B0604020202020204" charset="-128"/>
                <a:ea typeface="Noto Sans TC" panose="020B0604020202020204" charset="-128"/>
              </a:rPr>
              <a:t>The </a:t>
            </a:r>
            <a:r>
              <a:rPr lang="en-IN" sz="2400" dirty="0" err="1">
                <a:solidFill>
                  <a:schemeClr val="bg1"/>
                </a:solidFill>
                <a:latin typeface="Noto Sans TC" panose="020B0604020202020204" charset="-128"/>
                <a:ea typeface="Noto Sans TC" panose="020B0604020202020204" charset="-128"/>
              </a:rPr>
              <a:t>SmartTrack</a:t>
            </a:r>
            <a:r>
              <a:rPr lang="en-IN" sz="2400" dirty="0">
                <a:solidFill>
                  <a:schemeClr val="bg1"/>
                </a:solidFill>
                <a:latin typeface="Noto Sans TC" panose="020B0604020202020204" charset="-128"/>
                <a:ea typeface="Noto Sans TC" panose="020B0604020202020204" charset="-128"/>
              </a:rPr>
              <a:t> project successfully demonstrates how SQL can be applied to monitor and secure satellite systems by integrating telemetry data, RF signals, access logs, anomaly reports, and user information into a unified relational database. Using MySQL Workbench, the project showcases advanced querying techniques including joins, window functions, </a:t>
            </a:r>
            <a:r>
              <a:rPr lang="en-IN" sz="2400" dirty="0" err="1">
                <a:solidFill>
                  <a:schemeClr val="bg1"/>
                </a:solidFill>
                <a:latin typeface="Noto Sans TC" panose="020B0604020202020204" charset="-128"/>
                <a:ea typeface="Noto Sans TC" panose="020B0604020202020204" charset="-128"/>
              </a:rPr>
              <a:t>subqueries</a:t>
            </a:r>
            <a:r>
              <a:rPr lang="en-IN" sz="2400" dirty="0">
                <a:solidFill>
                  <a:schemeClr val="bg1"/>
                </a:solidFill>
                <a:latin typeface="Noto Sans TC" panose="020B0604020202020204" charset="-128"/>
                <a:ea typeface="Noto Sans TC" panose="020B0604020202020204" charset="-128"/>
              </a:rPr>
              <a:t>, and views to detect anomalies, </a:t>
            </a:r>
            <a:r>
              <a:rPr lang="en-IN" sz="2400" dirty="0" err="1">
                <a:solidFill>
                  <a:schemeClr val="bg1"/>
                </a:solidFill>
                <a:latin typeface="Noto Sans TC" panose="020B0604020202020204" charset="-128"/>
                <a:ea typeface="Noto Sans TC" panose="020B0604020202020204" charset="-128"/>
              </a:rPr>
              <a:t>analyze</a:t>
            </a:r>
            <a:r>
              <a:rPr lang="en-IN" sz="2400" dirty="0">
                <a:solidFill>
                  <a:schemeClr val="bg1"/>
                </a:solidFill>
                <a:latin typeface="Noto Sans TC" panose="020B0604020202020204" charset="-128"/>
                <a:ea typeface="Noto Sans TC" panose="020B0604020202020204" charset="-128"/>
              </a:rPr>
              <a:t> suspicious activity, and identify potential security threats such as signal jamming, telemetry spoofing, and unauthorized access. This end-to-end database design and analysis highlights the effectiveness of SQL as a powerful tool for cybersecurity threat detection in critical space infrastructure, while also building practical skills essential for data analysts in security-focused domains.</a:t>
            </a:r>
          </a:p>
          <a:p>
            <a:pPr algn="just"/>
            <a:endParaRPr lang="en-US" sz="2400" dirty="0">
              <a:solidFill>
                <a:schemeClr val="bg1"/>
              </a:solidFill>
              <a:latin typeface="Noto Sans TC" panose="020B0604020202020204" charset="-128"/>
              <a:ea typeface="Noto Sans TC" panose="020B0604020202020204" charset="-128"/>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15" name="Shape 2"/>
          <p:cNvSpPr/>
          <p:nvPr/>
        </p:nvSpPr>
        <p:spPr>
          <a:xfrm>
            <a:off x="9661927" y="6431900"/>
            <a:ext cx="4485874" cy="212308"/>
          </a:xfrm>
          <a:prstGeom prst="roundRect">
            <a:avLst>
              <a:gd name="adj" fmla="val 90006"/>
            </a:avLst>
          </a:prstGeom>
          <a:solidFill>
            <a:srgbClr val="0F0F10"/>
          </a:solidFill>
          <a:ln/>
          <a:effectLst>
            <a:outerShdw blurRad="339090" algn="bl" rotWithShape="0">
              <a:srgbClr val="FFFFFF">
                <a:alpha val="20000"/>
              </a:srgbClr>
            </a:outerShdw>
          </a:effectLst>
        </p:spPr>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0389476" y="3736427"/>
            <a:ext cx="7977349" cy="504497"/>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556204" y="506611"/>
            <a:ext cx="7135416" cy="542925"/>
          </a:xfrm>
          <a:prstGeom prst="rect">
            <a:avLst/>
          </a:prstGeom>
          <a:noFill/>
          <a:ln/>
        </p:spPr>
        <p:txBody>
          <a:bodyPr wrap="none" lIns="0" tIns="0" rIns="0" bIns="0" rtlCol="0" anchor="t"/>
          <a:lstStyle/>
          <a:p>
            <a:pPr marL="0" indent="0" algn="ctr">
              <a:lnSpc>
                <a:spcPts val="4250"/>
              </a:lnSpc>
              <a:buNone/>
            </a:pPr>
            <a:r>
              <a:rPr lang="en-US" sz="4400" u="sng" dirty="0" smtClean="0">
                <a:solidFill>
                  <a:srgbClr val="FBF3FA"/>
                </a:solidFill>
                <a:latin typeface="Sora Medium" panose="020B0604020202020204" charset="0"/>
                <a:ea typeface="Sora Medium" pitchFamily="34" charset="-122"/>
                <a:cs typeface="Sora Medium" panose="020B0604020202020204" charset="0"/>
              </a:rPr>
              <a:t>STRUCTURE OF TABLE</a:t>
            </a:r>
            <a:endParaRPr lang="en-US" sz="4400" u="sng" dirty="0">
              <a:latin typeface="Sora Medium" panose="020B0604020202020204" charset="0"/>
              <a:cs typeface="Sora Medium" panose="020B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966" y="2081048"/>
            <a:ext cx="9050404" cy="5424200"/>
          </a:xfrm>
          <a:prstGeom prst="rect">
            <a:avLst/>
          </a:prstGeom>
        </p:spPr>
      </p:pic>
      <p:sp>
        <p:nvSpPr>
          <p:cNvPr id="4" name="Text 1"/>
          <p:cNvSpPr/>
          <p:nvPr/>
        </p:nvSpPr>
        <p:spPr>
          <a:xfrm>
            <a:off x="331076" y="2208837"/>
            <a:ext cx="4382814" cy="4410619"/>
          </a:xfrm>
          <a:prstGeom prst="rect">
            <a:avLst/>
          </a:prstGeom>
          <a:noFill/>
          <a:ln/>
        </p:spPr>
        <p:txBody>
          <a:bodyPr wrap="square" lIns="0" tIns="0" rIns="0" bIns="0" rtlCol="0" anchor="t"/>
          <a:lstStyle/>
          <a:p>
            <a:pPr algn="just">
              <a:lnSpc>
                <a:spcPts val="2350"/>
              </a:lnSpc>
            </a:pPr>
            <a:r>
              <a:rPr lang="en-US" sz="2400" dirty="0" smtClean="0">
                <a:solidFill>
                  <a:schemeClr val="bg1"/>
                </a:solidFill>
                <a:latin typeface="Noto Sans TC" panose="020B0604020202020204" charset="-128"/>
                <a:ea typeface="Noto Sans TC" panose="020B0604020202020204" charset="-128"/>
                <a:cs typeface="Sora Medium" panose="020B0604020202020204" charset="0"/>
              </a:rPr>
              <a:t>The </a:t>
            </a:r>
            <a:r>
              <a:rPr lang="en-US" sz="2400" dirty="0">
                <a:solidFill>
                  <a:schemeClr val="bg1"/>
                </a:solidFill>
                <a:latin typeface="Noto Sans TC" panose="020B0604020202020204" charset="-128"/>
                <a:ea typeface="Noto Sans TC" panose="020B0604020202020204" charset="-128"/>
                <a:cs typeface="Sora Medium" panose="020B0604020202020204" charset="0"/>
              </a:rPr>
              <a:t>image shows the structure of the </a:t>
            </a:r>
            <a:r>
              <a:rPr lang="en-US" sz="2400" dirty="0" err="1">
                <a:solidFill>
                  <a:schemeClr val="bg1"/>
                </a:solidFill>
                <a:latin typeface="Noto Sans TC" panose="020B0604020202020204" charset="-128"/>
                <a:ea typeface="Noto Sans TC" panose="020B0604020202020204" charset="-128"/>
                <a:cs typeface="Sora Medium" panose="020B0604020202020204" charset="0"/>
              </a:rPr>
              <a:t>telemetry_data</a:t>
            </a:r>
            <a:r>
              <a:rPr lang="en-US" sz="2400" dirty="0">
                <a:solidFill>
                  <a:schemeClr val="bg1"/>
                </a:solidFill>
                <a:latin typeface="Noto Sans TC" panose="020B0604020202020204" charset="-128"/>
                <a:ea typeface="Noto Sans TC" panose="020B0604020202020204" charset="-128"/>
                <a:cs typeface="Sora Medium" panose="020B0604020202020204" charset="0"/>
              </a:rPr>
              <a:t> table in the satellite database.</a:t>
            </a:r>
            <a:br>
              <a:rPr lang="en-US" sz="2400" dirty="0">
                <a:solidFill>
                  <a:schemeClr val="bg1"/>
                </a:solidFill>
                <a:latin typeface="Noto Sans TC" panose="020B0604020202020204" charset="-128"/>
                <a:ea typeface="Noto Sans TC" panose="020B0604020202020204" charset="-128"/>
                <a:cs typeface="Sora Medium" panose="020B0604020202020204" charset="0"/>
              </a:rPr>
            </a:br>
            <a:r>
              <a:rPr lang="en-US" sz="2400" dirty="0">
                <a:solidFill>
                  <a:schemeClr val="bg1"/>
                </a:solidFill>
                <a:latin typeface="Noto Sans TC" panose="020B0604020202020204" charset="-128"/>
                <a:ea typeface="Noto Sans TC" panose="020B0604020202020204" charset="-128"/>
                <a:cs typeface="Sora Medium" panose="020B0604020202020204" charset="0"/>
              </a:rPr>
              <a:t>It has six fields: </a:t>
            </a:r>
            <a:r>
              <a:rPr lang="en-US" sz="2400" dirty="0" err="1">
                <a:solidFill>
                  <a:schemeClr val="bg1"/>
                </a:solidFill>
                <a:latin typeface="Noto Sans TC" panose="020B0604020202020204" charset="-128"/>
                <a:ea typeface="Noto Sans TC" panose="020B0604020202020204" charset="-128"/>
                <a:cs typeface="Sora Medium" panose="020B0604020202020204" charset="0"/>
              </a:rPr>
              <a:t>telemetry_id</a:t>
            </a:r>
            <a:r>
              <a:rPr lang="en-US" sz="2400" dirty="0">
                <a:solidFill>
                  <a:schemeClr val="bg1"/>
                </a:solidFill>
                <a:latin typeface="Noto Sans TC" panose="020B0604020202020204" charset="-128"/>
                <a:ea typeface="Noto Sans TC" panose="020B0604020202020204" charset="-128"/>
                <a:cs typeface="Sora Medium" panose="020B0604020202020204" charset="0"/>
              </a:rPr>
              <a:t> (primary key), </a:t>
            </a:r>
            <a:r>
              <a:rPr lang="en-US" sz="2400" dirty="0" err="1">
                <a:solidFill>
                  <a:schemeClr val="bg1"/>
                </a:solidFill>
                <a:latin typeface="Noto Sans TC" panose="020B0604020202020204" charset="-128"/>
                <a:ea typeface="Noto Sans TC" panose="020B0604020202020204" charset="-128"/>
                <a:cs typeface="Sora Medium" panose="020B0604020202020204" charset="0"/>
              </a:rPr>
              <a:t>sat_id</a:t>
            </a:r>
            <a:r>
              <a:rPr lang="en-US" sz="2400" dirty="0">
                <a:solidFill>
                  <a:schemeClr val="bg1"/>
                </a:solidFill>
                <a:latin typeface="Noto Sans TC" panose="020B0604020202020204" charset="-128"/>
                <a:ea typeface="Noto Sans TC" panose="020B0604020202020204" charset="-128"/>
                <a:cs typeface="Sora Medium" panose="020B0604020202020204" charset="0"/>
              </a:rPr>
              <a:t>, parameter, value, status, and timestamp.</a:t>
            </a:r>
            <a:br>
              <a:rPr lang="en-US" sz="2400" dirty="0">
                <a:solidFill>
                  <a:schemeClr val="bg1"/>
                </a:solidFill>
                <a:latin typeface="Noto Sans TC" panose="020B0604020202020204" charset="-128"/>
                <a:ea typeface="Noto Sans TC" panose="020B0604020202020204" charset="-128"/>
                <a:cs typeface="Sora Medium" panose="020B0604020202020204" charset="0"/>
              </a:rPr>
            </a:br>
            <a:r>
              <a:rPr lang="en-US" sz="2400" dirty="0">
                <a:solidFill>
                  <a:schemeClr val="bg1"/>
                </a:solidFill>
                <a:latin typeface="Noto Sans TC" panose="020B0604020202020204" charset="-128"/>
                <a:ea typeface="Noto Sans TC" panose="020B0604020202020204" charset="-128"/>
                <a:cs typeface="Sora Medium" panose="020B0604020202020204" charset="0"/>
              </a:rPr>
              <a:t>The value field stores decimal readings, and status can be normal, critical, or spoofed.</a:t>
            </a:r>
            <a:br>
              <a:rPr lang="en-US" sz="2400" dirty="0">
                <a:solidFill>
                  <a:schemeClr val="bg1"/>
                </a:solidFill>
                <a:latin typeface="Noto Sans TC" panose="020B0604020202020204" charset="-128"/>
                <a:ea typeface="Noto Sans TC" panose="020B0604020202020204" charset="-128"/>
                <a:cs typeface="Sora Medium" panose="020B0604020202020204" charset="0"/>
              </a:rPr>
            </a:br>
            <a:r>
              <a:rPr lang="en-US" sz="2400" dirty="0">
                <a:solidFill>
                  <a:schemeClr val="bg1"/>
                </a:solidFill>
                <a:latin typeface="Noto Sans TC" panose="020B0604020202020204" charset="-128"/>
                <a:ea typeface="Noto Sans TC" panose="020B0604020202020204" charset="-128"/>
                <a:cs typeface="Sora Medium" panose="020B0604020202020204" charset="0"/>
              </a:rPr>
              <a:t>The timestamp field logs when the data was recorded.</a:t>
            </a:r>
            <a:br>
              <a:rPr lang="en-US" sz="2400" dirty="0">
                <a:solidFill>
                  <a:schemeClr val="bg1"/>
                </a:solidFill>
                <a:latin typeface="Noto Sans TC" panose="020B0604020202020204" charset="-128"/>
                <a:ea typeface="Noto Sans TC" panose="020B0604020202020204" charset="-128"/>
                <a:cs typeface="Sora Medium" panose="020B0604020202020204" charset="0"/>
              </a:rPr>
            </a:br>
            <a:r>
              <a:rPr lang="en-US" sz="2400" dirty="0">
                <a:solidFill>
                  <a:schemeClr val="bg1"/>
                </a:solidFill>
                <a:latin typeface="Noto Sans TC" panose="020B0604020202020204" charset="-128"/>
                <a:ea typeface="Noto Sans TC" panose="020B0604020202020204" charset="-128"/>
                <a:cs typeface="Sora Medium" panose="020B0604020202020204" charset="0"/>
              </a:rPr>
              <a:t>This structure helps store and monitor satellite telemetry efficiently.</a:t>
            </a:r>
            <a:endParaRPr lang="en-US" sz="2400" u="sng" dirty="0">
              <a:solidFill>
                <a:schemeClr val="bg1"/>
              </a:solidFill>
              <a:latin typeface="Noto Sans TC" panose="020B0604020202020204" charset="-128"/>
              <a:ea typeface="Noto Sans TC" panose="020B0604020202020204" charset="-128"/>
              <a:cs typeface="Sora Medium" panose="020B060402020202020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6" name="Text 1"/>
          <p:cNvSpPr/>
          <p:nvPr/>
        </p:nvSpPr>
        <p:spPr>
          <a:xfrm>
            <a:off x="939678" y="1433995"/>
            <a:ext cx="13308092" cy="358020"/>
          </a:xfrm>
          <a:prstGeom prst="rect">
            <a:avLst/>
          </a:prstGeom>
          <a:noFill/>
          <a:ln/>
        </p:spPr>
        <p:txBody>
          <a:bodyPr wrap="square" lIns="0" tIns="0" rIns="0" bIns="0" rtlCol="0" anchor="t"/>
          <a:lstStyle/>
          <a:p>
            <a:pPr algn="ctr">
              <a:lnSpc>
                <a:spcPts val="2350"/>
              </a:lnSpc>
            </a:pPr>
            <a:r>
              <a:rPr lang="en-IN" sz="2800" dirty="0" smtClean="0">
                <a:solidFill>
                  <a:schemeClr val="bg1"/>
                </a:solidFill>
                <a:latin typeface="Noto Sans TC" panose="020B0604020202020204" charset="-128"/>
                <a:ea typeface="Noto Sans TC" panose="020B0604020202020204" charset="-128"/>
                <a:cs typeface="Sora Medium" panose="020B0604020202020204" charset="0"/>
              </a:rPr>
              <a:t>Database </a:t>
            </a:r>
            <a:r>
              <a:rPr lang="en-IN" sz="2800" dirty="0">
                <a:solidFill>
                  <a:schemeClr val="bg1"/>
                </a:solidFill>
                <a:latin typeface="Noto Sans TC" panose="020B0604020202020204" charset="-128"/>
                <a:ea typeface="Noto Sans TC" panose="020B0604020202020204" charset="-128"/>
                <a:cs typeface="Sora Medium" panose="020B0604020202020204" charset="0"/>
              </a:rPr>
              <a:t>Table Structure for Telemetry Data in Satellite </a:t>
            </a:r>
            <a:r>
              <a:rPr lang="en-IN" sz="2800" dirty="0" smtClean="0">
                <a:solidFill>
                  <a:schemeClr val="bg1"/>
                </a:solidFill>
                <a:latin typeface="Noto Sans TC" panose="020B0604020202020204" charset="-128"/>
                <a:ea typeface="Noto Sans TC" panose="020B0604020202020204" charset="-128"/>
                <a:cs typeface="Sora Medium" panose="020B0604020202020204" charset="0"/>
              </a:rPr>
              <a:t>System</a:t>
            </a:r>
            <a:endParaRPr lang="en-IN" sz="2800" dirty="0">
              <a:solidFill>
                <a:schemeClr val="bg1"/>
              </a:solidFill>
              <a:latin typeface="Noto Sans TC" panose="020B0604020202020204" charset="-128"/>
              <a:ea typeface="Noto Sans TC" panose="020B0604020202020204" charset="-128"/>
              <a:cs typeface="Sora Medium" panose="020B0604020202020204" charset="0"/>
            </a:endParaRPr>
          </a:p>
          <a:p>
            <a:pPr marL="0" indent="0" algn="ctr">
              <a:lnSpc>
                <a:spcPts val="2350"/>
              </a:lnSpc>
              <a:buNone/>
            </a:pPr>
            <a:endParaRPr lang="en-US" sz="2400" b="1" u="sng" dirty="0">
              <a:solidFill>
                <a:schemeClr val="bg1"/>
              </a:solidFill>
              <a:latin typeface="Corbel" panose="020B0503020204020204" pitchFamily="34" charset="0"/>
              <a:cs typeface="Sora Medium" panose="020B060402020202020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0389476" y="3736427"/>
            <a:ext cx="7977349" cy="504497"/>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556204" y="506611"/>
            <a:ext cx="7135416" cy="542925"/>
          </a:xfrm>
          <a:prstGeom prst="rect">
            <a:avLst/>
          </a:prstGeom>
          <a:noFill/>
          <a:ln/>
        </p:spPr>
        <p:txBody>
          <a:bodyPr wrap="none" lIns="0" tIns="0" rIns="0" bIns="0" rtlCol="0" anchor="t"/>
          <a:lstStyle/>
          <a:p>
            <a:pPr algn="ctr">
              <a:lnSpc>
                <a:spcPts val="4250"/>
              </a:lnSpc>
            </a:pPr>
            <a:r>
              <a:rPr lang="en-US" sz="4400" u="sng" dirty="0">
                <a:solidFill>
                  <a:srgbClr val="FBF3FA"/>
                </a:solidFill>
                <a:latin typeface="Sora Medium" panose="020B0604020202020204" charset="0"/>
                <a:ea typeface="Sora Medium" pitchFamily="34" charset="-122"/>
                <a:cs typeface="Sora Medium" panose="020B0604020202020204" charset="0"/>
              </a:rPr>
              <a:t>STRUCTURE OF TABLE</a:t>
            </a:r>
            <a:endParaRPr lang="en-US" sz="4400" u="sng" dirty="0">
              <a:latin typeface="Sora Medium" panose="020B0604020202020204" charset="0"/>
              <a:cs typeface="Sora Medium" panose="020B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966" y="2081048"/>
            <a:ext cx="9050404" cy="5424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6" name="Text 1"/>
          <p:cNvSpPr/>
          <p:nvPr/>
        </p:nvSpPr>
        <p:spPr>
          <a:xfrm>
            <a:off x="939678" y="1433995"/>
            <a:ext cx="13308092" cy="358020"/>
          </a:xfrm>
          <a:prstGeom prst="rect">
            <a:avLst/>
          </a:prstGeom>
          <a:noFill/>
          <a:ln/>
        </p:spPr>
        <p:txBody>
          <a:bodyPr wrap="square" lIns="0" tIns="0" rIns="0" bIns="0" rtlCol="0" anchor="t"/>
          <a:lstStyle/>
          <a:p>
            <a:pPr algn="ctr">
              <a:lnSpc>
                <a:spcPts val="2350"/>
              </a:lnSpc>
            </a:pPr>
            <a:r>
              <a:rPr lang="en-IN" sz="2800" dirty="0" smtClean="0">
                <a:solidFill>
                  <a:schemeClr val="bg1"/>
                </a:solidFill>
                <a:latin typeface="Noto Sans TC" panose="020B0604020202020204" charset="-128"/>
                <a:ea typeface="Noto Sans TC" panose="020B0604020202020204" charset="-128"/>
              </a:rPr>
              <a:t>Database </a:t>
            </a:r>
            <a:r>
              <a:rPr lang="en-IN" sz="2800" dirty="0">
                <a:solidFill>
                  <a:schemeClr val="bg1"/>
                </a:solidFill>
                <a:latin typeface="Noto Sans TC" panose="020B0604020202020204" charset="-128"/>
                <a:ea typeface="Noto Sans TC" panose="020B0604020202020204" charset="-128"/>
              </a:rPr>
              <a:t>Table Structure for </a:t>
            </a:r>
            <a:r>
              <a:rPr lang="en-IN" sz="2800" dirty="0" smtClean="0">
                <a:solidFill>
                  <a:schemeClr val="bg1"/>
                </a:solidFill>
                <a:latin typeface="Noto Sans TC" panose="020B0604020202020204" charset="-128"/>
                <a:ea typeface="Noto Sans TC" panose="020B0604020202020204" charset="-128"/>
              </a:rPr>
              <a:t>Radio Frequency Signals Data </a:t>
            </a:r>
            <a:r>
              <a:rPr lang="en-IN" sz="2800" dirty="0">
                <a:solidFill>
                  <a:schemeClr val="bg1"/>
                </a:solidFill>
                <a:latin typeface="Noto Sans TC" panose="020B0604020202020204" charset="-128"/>
                <a:ea typeface="Noto Sans TC" panose="020B0604020202020204" charset="-128"/>
              </a:rPr>
              <a:t>in Satellite </a:t>
            </a:r>
            <a:r>
              <a:rPr lang="en-IN" sz="2800" dirty="0" smtClean="0">
                <a:solidFill>
                  <a:schemeClr val="bg1"/>
                </a:solidFill>
                <a:latin typeface="Noto Sans TC" panose="020B0604020202020204" charset="-128"/>
                <a:ea typeface="Noto Sans TC" panose="020B0604020202020204" charset="-128"/>
              </a:rPr>
              <a:t>System</a:t>
            </a:r>
            <a:endParaRPr lang="en-IN" sz="2800" dirty="0">
              <a:solidFill>
                <a:schemeClr val="bg1"/>
              </a:solidFill>
              <a:latin typeface="Noto Sans TC" panose="020B0604020202020204" charset="-128"/>
              <a:ea typeface="Noto Sans TC" panose="020B0604020202020204" charset="-128"/>
            </a:endParaRPr>
          </a:p>
          <a:p>
            <a:pPr marL="0" indent="0" algn="ctr">
              <a:lnSpc>
                <a:spcPts val="2350"/>
              </a:lnSpc>
              <a:buNone/>
            </a:pPr>
            <a:endParaRPr lang="en-US" sz="2400" u="sng" dirty="0">
              <a:solidFill>
                <a:schemeClr val="bg1"/>
              </a:solidFill>
              <a:latin typeface="Corbel" panose="020B0503020204020204" pitchFamily="34"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4966" y="2081048"/>
            <a:ext cx="9050404" cy="5424200"/>
          </a:xfrm>
          <a:prstGeom prst="rect">
            <a:avLst/>
          </a:prstGeom>
        </p:spPr>
      </p:pic>
      <p:sp>
        <p:nvSpPr>
          <p:cNvPr id="10" name="TextBox 9"/>
          <p:cNvSpPr txBox="1"/>
          <p:nvPr/>
        </p:nvSpPr>
        <p:spPr>
          <a:xfrm>
            <a:off x="378372" y="2286000"/>
            <a:ext cx="4288221" cy="369332"/>
          </a:xfrm>
          <a:prstGeom prst="rect">
            <a:avLst/>
          </a:prstGeom>
          <a:noFill/>
        </p:spPr>
        <p:txBody>
          <a:bodyPr wrap="square" rtlCol="0">
            <a:spAutoFit/>
          </a:bodyPr>
          <a:lstStyle/>
          <a:p>
            <a:r>
              <a:rPr lang="en-IN" dirty="0" err="1" smtClean="0"/>
              <a:t>Dkfdkn</a:t>
            </a:r>
            <a:r>
              <a:rPr lang="en-IN" dirty="0" smtClean="0"/>
              <a:t>    </a:t>
            </a:r>
            <a:endParaRPr lang="en-IN" dirty="0"/>
          </a:p>
        </p:txBody>
      </p:sp>
      <p:sp>
        <p:nvSpPr>
          <p:cNvPr id="13" name="Rectangle 5"/>
          <p:cNvSpPr>
            <a:spLocks noChangeArrowheads="1"/>
          </p:cNvSpPr>
          <p:nvPr/>
        </p:nvSpPr>
        <p:spPr bwMode="auto">
          <a:xfrm>
            <a:off x="252248" y="-7248124"/>
            <a:ext cx="4540469" cy="1449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rPr>
              <a:t>The image shows the structure of the </a:t>
            </a:r>
            <a:r>
              <a:rPr kumimoji="0" lang="en-US" altLang="en-US" sz="2400" b="0" i="0" u="none" strike="noStrike" cap="none" normalizeH="0" baseline="0" dirty="0" err="1" smtClean="0">
                <a:ln>
                  <a:noFill/>
                </a:ln>
                <a:solidFill>
                  <a:schemeClr val="bg1"/>
                </a:solidFill>
                <a:effectLst/>
                <a:latin typeface="Noto Sans TC" panose="020B0604020202020204" charset="-128"/>
                <a:ea typeface="Noto Sans TC" panose="020B0604020202020204" charset="-128"/>
              </a:rPr>
              <a:t>rf_signals</a:t>
            </a:r>
            <a:r>
              <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rPr>
              <a:t> table in the satellite</a:t>
            </a:r>
            <a:r>
              <a:rPr kumimoji="0" lang="en-US" altLang="en-US" sz="2400" b="0" i="0" u="none" strike="noStrike" cap="none" normalizeH="0" dirty="0" smtClean="0">
                <a:ln>
                  <a:noFill/>
                </a:ln>
                <a:solidFill>
                  <a:schemeClr val="bg1"/>
                </a:solidFill>
                <a:effectLst/>
                <a:latin typeface="Noto Sans TC" panose="020B0604020202020204" charset="-128"/>
                <a:ea typeface="Noto Sans TC" panose="020B0604020202020204" charset="-128"/>
              </a:rPr>
              <a:t> </a:t>
            </a:r>
            <a:r>
              <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rPr>
              <a:t>database.</a:t>
            </a:r>
            <a:r>
              <a:rPr kumimoji="0" lang="en-US" altLang="en-US" sz="2400" b="0" i="0" u="none" strike="noStrike" cap="none" normalizeH="0" dirty="0" smtClean="0">
                <a:ln>
                  <a:noFill/>
                </a:ln>
                <a:solidFill>
                  <a:schemeClr val="bg1"/>
                </a:solidFill>
                <a:effectLst/>
                <a:latin typeface="Noto Sans TC" panose="020B0604020202020204" charset="-128"/>
                <a:ea typeface="Noto Sans TC" panose="020B0604020202020204" charset="-128"/>
              </a:rPr>
              <a:t> </a:t>
            </a:r>
            <a:r>
              <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rPr>
              <a:t>It has six fields: </a:t>
            </a:r>
            <a:r>
              <a:rPr kumimoji="0" lang="en-US" altLang="en-US" sz="2400" b="0" i="0" u="none" strike="noStrike" cap="none" normalizeH="0" baseline="0" dirty="0" err="1" smtClean="0">
                <a:ln>
                  <a:noFill/>
                </a:ln>
                <a:solidFill>
                  <a:schemeClr val="bg1"/>
                </a:solidFill>
                <a:effectLst/>
                <a:latin typeface="Noto Sans TC" panose="020B0604020202020204" charset="-128"/>
                <a:ea typeface="Noto Sans TC" panose="020B0604020202020204" charset="-128"/>
              </a:rPr>
              <a:t>signal_id</a:t>
            </a:r>
            <a:r>
              <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rPr>
              <a:t> (primary key), </a:t>
            </a:r>
            <a:r>
              <a:rPr kumimoji="0" lang="en-US" altLang="en-US" sz="2400" b="0" i="0" u="none" strike="noStrike" cap="none" normalizeH="0" baseline="0" dirty="0" err="1" smtClean="0">
                <a:ln>
                  <a:noFill/>
                </a:ln>
                <a:solidFill>
                  <a:schemeClr val="bg1"/>
                </a:solidFill>
                <a:effectLst/>
                <a:latin typeface="Noto Sans TC" panose="020B0604020202020204" charset="-128"/>
                <a:ea typeface="Noto Sans TC" panose="020B0604020202020204" charset="-128"/>
              </a:rPr>
              <a:t>sat_id</a:t>
            </a:r>
            <a:r>
              <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rPr>
              <a:t>, </a:t>
            </a:r>
            <a:r>
              <a:rPr kumimoji="0" lang="en-US" altLang="en-US" sz="2400" b="0" i="0" u="none" strike="noStrike" cap="none" normalizeH="0" baseline="0" dirty="0" err="1" smtClean="0">
                <a:ln>
                  <a:noFill/>
                </a:ln>
                <a:solidFill>
                  <a:schemeClr val="bg1"/>
                </a:solidFill>
                <a:effectLst/>
                <a:latin typeface="Noto Sans TC" panose="020B0604020202020204" charset="-128"/>
                <a:ea typeface="Noto Sans TC" panose="020B0604020202020204" charset="-128"/>
              </a:rPr>
              <a:t>signal_strength</a:t>
            </a:r>
            <a:r>
              <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rPr>
              <a:t>, frequency, </a:t>
            </a:r>
            <a:r>
              <a:rPr kumimoji="0" lang="en-US" altLang="en-US" sz="2400" b="0" i="0" u="none" strike="noStrike" cap="none" normalizeH="0" baseline="0" dirty="0" err="1" smtClean="0">
                <a:ln>
                  <a:noFill/>
                </a:ln>
                <a:solidFill>
                  <a:schemeClr val="bg1"/>
                </a:solidFill>
                <a:effectLst/>
                <a:latin typeface="Noto Sans TC" panose="020B0604020202020204" charset="-128"/>
                <a:ea typeface="Noto Sans TC" panose="020B0604020202020204" charset="-128"/>
              </a:rPr>
              <a:t>signal_type</a:t>
            </a:r>
            <a:r>
              <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rPr>
              <a:t>, and timestamp.</a:t>
            </a:r>
            <a:br>
              <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rPr>
            </a:br>
            <a:r>
              <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rPr>
              <a:t>The </a:t>
            </a:r>
            <a:r>
              <a:rPr kumimoji="0" lang="en-US" altLang="en-US" sz="2400" b="0" i="0" u="none" strike="noStrike" cap="none" normalizeH="0" baseline="0" dirty="0" err="1" smtClean="0">
                <a:ln>
                  <a:noFill/>
                </a:ln>
                <a:solidFill>
                  <a:schemeClr val="bg1"/>
                </a:solidFill>
                <a:effectLst/>
                <a:latin typeface="Noto Sans TC" panose="020B0604020202020204" charset="-128"/>
                <a:ea typeface="Noto Sans TC" panose="020B0604020202020204" charset="-128"/>
              </a:rPr>
              <a:t>signal_strength</a:t>
            </a:r>
            <a:r>
              <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rPr>
              <a:t> and frequency fields store decimal values, while </a:t>
            </a:r>
            <a:r>
              <a:rPr kumimoji="0" lang="en-US" altLang="en-US" sz="2400" b="0" i="0" u="none" strike="noStrike" cap="none" normalizeH="0" baseline="0" dirty="0" err="1" smtClean="0">
                <a:ln>
                  <a:noFill/>
                </a:ln>
                <a:solidFill>
                  <a:schemeClr val="bg1"/>
                </a:solidFill>
                <a:effectLst/>
                <a:latin typeface="Noto Sans TC" panose="020B0604020202020204" charset="-128"/>
                <a:ea typeface="Noto Sans TC" panose="020B0604020202020204" charset="-128"/>
              </a:rPr>
              <a:t>signal_type</a:t>
            </a:r>
            <a:r>
              <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rPr>
              <a:t> can be command, telemetry, or beacon.</a:t>
            </a:r>
            <a:br>
              <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rPr>
            </a:b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0389476" y="3736427"/>
            <a:ext cx="7977349" cy="504497"/>
          </a:xfrm>
          <a:prstGeom prst="rect">
            <a:avLst/>
          </a:prstGeom>
        </p:spPr>
      </p:pic>
    </p:spTree>
    <p:extLst>
      <p:ext uri="{BB962C8B-B14F-4D97-AF65-F5344CB8AC3E}">
        <p14:creationId xmlns:p14="http://schemas.microsoft.com/office/powerpoint/2010/main" val="5772762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556204" y="506611"/>
            <a:ext cx="7135416" cy="542925"/>
          </a:xfrm>
          <a:prstGeom prst="rect">
            <a:avLst/>
          </a:prstGeom>
          <a:noFill/>
          <a:ln/>
        </p:spPr>
        <p:txBody>
          <a:bodyPr wrap="none" lIns="0" tIns="0" rIns="0" bIns="0" rtlCol="0" anchor="t"/>
          <a:lstStyle/>
          <a:p>
            <a:pPr algn="ctr">
              <a:lnSpc>
                <a:spcPts val="4250"/>
              </a:lnSpc>
            </a:pPr>
            <a:r>
              <a:rPr lang="en-US" sz="4400" u="sng" dirty="0">
                <a:solidFill>
                  <a:srgbClr val="FBF3FA"/>
                </a:solidFill>
                <a:latin typeface="Sora Medium" panose="020B0604020202020204" charset="0"/>
                <a:ea typeface="Sora Medium" pitchFamily="34" charset="-122"/>
                <a:cs typeface="Sora Medium" panose="020B0604020202020204" charset="0"/>
              </a:rPr>
              <a:t>STRUCTURE OF TABLE</a:t>
            </a:r>
            <a:endParaRPr lang="en-US" sz="4400" u="sng" dirty="0">
              <a:latin typeface="Sora Medium" panose="020B0604020202020204" charset="0"/>
              <a:cs typeface="Sora Medium" panose="020B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966" y="2081048"/>
            <a:ext cx="9050404" cy="5424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6" name="Text 1"/>
          <p:cNvSpPr/>
          <p:nvPr/>
        </p:nvSpPr>
        <p:spPr>
          <a:xfrm>
            <a:off x="939678" y="1433995"/>
            <a:ext cx="13308092" cy="358020"/>
          </a:xfrm>
          <a:prstGeom prst="rect">
            <a:avLst/>
          </a:prstGeom>
          <a:noFill/>
          <a:ln/>
        </p:spPr>
        <p:txBody>
          <a:bodyPr wrap="square" lIns="0" tIns="0" rIns="0" bIns="0" rtlCol="0" anchor="t"/>
          <a:lstStyle/>
          <a:p>
            <a:pPr algn="ctr">
              <a:lnSpc>
                <a:spcPts val="2350"/>
              </a:lnSpc>
            </a:pPr>
            <a:r>
              <a:rPr lang="en-IN" sz="2800" dirty="0" smtClean="0">
                <a:solidFill>
                  <a:schemeClr val="bg1"/>
                </a:solidFill>
                <a:latin typeface="Noto Sans TC" panose="020B0604020202020204" charset="-128"/>
                <a:ea typeface="Noto Sans TC" panose="020B0604020202020204" charset="-128"/>
              </a:rPr>
              <a:t>Database </a:t>
            </a:r>
            <a:r>
              <a:rPr lang="en-IN" sz="2800" dirty="0">
                <a:solidFill>
                  <a:schemeClr val="bg1"/>
                </a:solidFill>
                <a:latin typeface="Noto Sans TC" panose="020B0604020202020204" charset="-128"/>
                <a:ea typeface="Noto Sans TC" panose="020B0604020202020204" charset="-128"/>
              </a:rPr>
              <a:t>Table Structure for </a:t>
            </a:r>
            <a:r>
              <a:rPr lang="en-IN" sz="2800" dirty="0" smtClean="0">
                <a:solidFill>
                  <a:schemeClr val="bg1"/>
                </a:solidFill>
                <a:latin typeface="Noto Sans TC" panose="020B0604020202020204" charset="-128"/>
                <a:ea typeface="Noto Sans TC" panose="020B0604020202020204" charset="-128"/>
              </a:rPr>
              <a:t>Access Logs in </a:t>
            </a:r>
            <a:r>
              <a:rPr lang="en-IN" sz="2800" dirty="0">
                <a:solidFill>
                  <a:schemeClr val="bg1"/>
                </a:solidFill>
                <a:latin typeface="Noto Sans TC" panose="020B0604020202020204" charset="-128"/>
                <a:ea typeface="Noto Sans TC" panose="020B0604020202020204" charset="-128"/>
              </a:rPr>
              <a:t>Satellite </a:t>
            </a:r>
            <a:r>
              <a:rPr lang="en-IN" sz="2800" dirty="0" smtClean="0">
                <a:solidFill>
                  <a:schemeClr val="bg1"/>
                </a:solidFill>
                <a:latin typeface="Noto Sans TC" panose="020B0604020202020204" charset="-128"/>
                <a:ea typeface="Noto Sans TC" panose="020B0604020202020204" charset="-128"/>
              </a:rPr>
              <a:t>System</a:t>
            </a:r>
            <a:endParaRPr lang="en-IN" sz="2800" dirty="0">
              <a:solidFill>
                <a:schemeClr val="bg1"/>
              </a:solidFill>
              <a:latin typeface="Noto Sans TC" panose="020B0604020202020204" charset="-128"/>
              <a:ea typeface="Noto Sans TC" panose="020B0604020202020204" charset="-128"/>
            </a:endParaRPr>
          </a:p>
          <a:p>
            <a:pPr marL="0" indent="0" algn="ctr">
              <a:lnSpc>
                <a:spcPts val="2350"/>
              </a:lnSpc>
              <a:buNone/>
            </a:pPr>
            <a:endParaRPr lang="en-US" sz="2400" u="sng" dirty="0">
              <a:solidFill>
                <a:schemeClr val="bg1"/>
              </a:solidFill>
              <a:latin typeface="Corbel" panose="020B0503020204020204" pitchFamily="34" charset="0"/>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4966" y="2081048"/>
            <a:ext cx="9050404" cy="5424200"/>
          </a:xfrm>
          <a:prstGeom prst="rect">
            <a:avLst/>
          </a:prstGeom>
        </p:spPr>
      </p:pic>
      <p:sp>
        <p:nvSpPr>
          <p:cNvPr id="10" name="Rectangle 1"/>
          <p:cNvSpPr>
            <a:spLocks noChangeArrowheads="1"/>
          </p:cNvSpPr>
          <p:nvPr/>
        </p:nvSpPr>
        <p:spPr bwMode="auto">
          <a:xfrm>
            <a:off x="252247" y="-4525536"/>
            <a:ext cx="4493174" cy="10064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rPr>
              <a:t>The </a:t>
            </a:r>
            <a:r>
              <a:rPr kumimoji="0" lang="en-US" altLang="en-US" sz="2400" b="0" i="0" u="none" strike="noStrike" cap="none" normalizeH="0" baseline="0" dirty="0" err="1" smtClean="0">
                <a:ln>
                  <a:noFill/>
                </a:ln>
                <a:solidFill>
                  <a:schemeClr val="bg1"/>
                </a:solidFill>
                <a:effectLst/>
                <a:latin typeface="Noto Sans TC" panose="020B0604020202020204" charset="-128"/>
                <a:ea typeface="Noto Sans TC" panose="020B0604020202020204" charset="-128"/>
              </a:rPr>
              <a:t>access_logs</a:t>
            </a:r>
            <a:r>
              <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rPr>
              <a:t> table records user interactions with satellites, including user ID, satellite ID, access type, status, and timestamp. It helps monitor authorized and unauthorized access, enabling quick detection of suspicious activity. </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0389476" y="3736427"/>
            <a:ext cx="7977349" cy="504497"/>
          </a:xfrm>
          <a:prstGeom prst="rect">
            <a:avLst/>
          </a:prstGeom>
        </p:spPr>
      </p:pic>
    </p:spTree>
    <p:extLst>
      <p:ext uri="{BB962C8B-B14F-4D97-AF65-F5344CB8AC3E}">
        <p14:creationId xmlns:p14="http://schemas.microsoft.com/office/powerpoint/2010/main" val="29003174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556204" y="506611"/>
            <a:ext cx="7135416" cy="542925"/>
          </a:xfrm>
          <a:prstGeom prst="rect">
            <a:avLst/>
          </a:prstGeom>
          <a:noFill/>
          <a:ln/>
        </p:spPr>
        <p:txBody>
          <a:bodyPr wrap="none" lIns="0" tIns="0" rIns="0" bIns="0" rtlCol="0" anchor="t"/>
          <a:lstStyle/>
          <a:p>
            <a:pPr algn="ctr">
              <a:lnSpc>
                <a:spcPts val="4250"/>
              </a:lnSpc>
            </a:pPr>
            <a:r>
              <a:rPr lang="en-US" sz="4400" u="sng" dirty="0">
                <a:solidFill>
                  <a:srgbClr val="FBF3FA"/>
                </a:solidFill>
                <a:latin typeface="Sora Medium" panose="020B0604020202020204" charset="0"/>
                <a:ea typeface="Sora Medium" pitchFamily="34" charset="-122"/>
                <a:cs typeface="Sora Medium" panose="020B0604020202020204" charset="0"/>
              </a:rPr>
              <a:t>STRUCTURE OF TABLE</a:t>
            </a:r>
            <a:endParaRPr lang="en-US" sz="4400" u="sng" dirty="0">
              <a:latin typeface="Sora Medium" panose="020B0604020202020204" charset="0"/>
              <a:cs typeface="Sora Medium" panose="020B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966" y="2081048"/>
            <a:ext cx="9050404" cy="5424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6" name="Text 1"/>
          <p:cNvSpPr/>
          <p:nvPr/>
        </p:nvSpPr>
        <p:spPr>
          <a:xfrm>
            <a:off x="939678" y="1433995"/>
            <a:ext cx="13308092" cy="358020"/>
          </a:xfrm>
          <a:prstGeom prst="rect">
            <a:avLst/>
          </a:prstGeom>
          <a:noFill/>
          <a:ln/>
        </p:spPr>
        <p:txBody>
          <a:bodyPr wrap="square" lIns="0" tIns="0" rIns="0" bIns="0" rtlCol="0" anchor="t"/>
          <a:lstStyle/>
          <a:p>
            <a:pPr algn="ctr">
              <a:lnSpc>
                <a:spcPts val="2350"/>
              </a:lnSpc>
            </a:pPr>
            <a:r>
              <a:rPr lang="en-IN" sz="2800" dirty="0" smtClean="0">
                <a:solidFill>
                  <a:schemeClr val="bg1"/>
                </a:solidFill>
                <a:latin typeface="Noto Sans TC" panose="020B0604020202020204" charset="-128"/>
                <a:ea typeface="Noto Sans TC" panose="020B0604020202020204" charset="-128"/>
              </a:rPr>
              <a:t>Database </a:t>
            </a:r>
            <a:r>
              <a:rPr lang="en-IN" sz="2800" dirty="0">
                <a:solidFill>
                  <a:schemeClr val="bg1"/>
                </a:solidFill>
                <a:latin typeface="Noto Sans TC" panose="020B0604020202020204" charset="-128"/>
                <a:ea typeface="Noto Sans TC" panose="020B0604020202020204" charset="-128"/>
              </a:rPr>
              <a:t>Table Structure for </a:t>
            </a:r>
            <a:r>
              <a:rPr lang="en-IN" sz="2800" dirty="0" smtClean="0">
                <a:solidFill>
                  <a:schemeClr val="bg1"/>
                </a:solidFill>
                <a:latin typeface="Noto Sans TC" panose="020B0604020202020204" charset="-128"/>
                <a:ea typeface="Noto Sans TC" panose="020B0604020202020204" charset="-128"/>
              </a:rPr>
              <a:t>Users in </a:t>
            </a:r>
            <a:r>
              <a:rPr lang="en-IN" sz="2800" dirty="0">
                <a:solidFill>
                  <a:schemeClr val="bg1"/>
                </a:solidFill>
                <a:latin typeface="Noto Sans TC" panose="020B0604020202020204" charset="-128"/>
                <a:ea typeface="Noto Sans TC" panose="020B0604020202020204" charset="-128"/>
              </a:rPr>
              <a:t>Satellite </a:t>
            </a:r>
            <a:r>
              <a:rPr lang="en-IN" sz="2800" dirty="0" smtClean="0">
                <a:solidFill>
                  <a:schemeClr val="bg1"/>
                </a:solidFill>
                <a:latin typeface="Noto Sans TC" panose="020B0604020202020204" charset="-128"/>
                <a:ea typeface="Noto Sans TC" panose="020B0604020202020204" charset="-128"/>
              </a:rPr>
              <a:t>System</a:t>
            </a:r>
            <a:endParaRPr lang="en-IN" sz="2800" dirty="0">
              <a:solidFill>
                <a:schemeClr val="bg1"/>
              </a:solidFill>
              <a:latin typeface="Noto Sans TC" panose="020B0604020202020204" charset="-128"/>
              <a:ea typeface="Noto Sans TC" panose="020B0604020202020204" charset="-128"/>
            </a:endParaRPr>
          </a:p>
          <a:p>
            <a:pPr marL="0" indent="0" algn="ctr">
              <a:lnSpc>
                <a:spcPts val="2350"/>
              </a:lnSpc>
              <a:buNone/>
            </a:pPr>
            <a:endParaRPr lang="en-US" sz="2400" u="sng" dirty="0">
              <a:solidFill>
                <a:schemeClr val="bg1"/>
              </a:solidFill>
              <a:latin typeface="Corbel" panose="020B0503020204020204" pitchFamily="34" charset="0"/>
            </a:endParaRPr>
          </a:p>
        </p:txBody>
      </p:sp>
      <p:sp>
        <p:nvSpPr>
          <p:cNvPr id="10" name="Rectangle 1"/>
          <p:cNvSpPr>
            <a:spLocks noChangeArrowheads="1"/>
          </p:cNvSpPr>
          <p:nvPr/>
        </p:nvSpPr>
        <p:spPr bwMode="auto">
          <a:xfrm>
            <a:off x="252247" y="-2863543"/>
            <a:ext cx="4493174"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4966" y="2081048"/>
            <a:ext cx="9050404" cy="5424200"/>
          </a:xfrm>
          <a:prstGeom prst="rect">
            <a:avLst/>
          </a:prstGeom>
        </p:spPr>
      </p:pic>
      <p:sp>
        <p:nvSpPr>
          <p:cNvPr id="7" name="Rectangle 1"/>
          <p:cNvSpPr>
            <a:spLocks noChangeArrowheads="1"/>
          </p:cNvSpPr>
          <p:nvPr/>
        </p:nvSpPr>
        <p:spPr bwMode="auto">
          <a:xfrm>
            <a:off x="252247" y="-5586130"/>
            <a:ext cx="4493174" cy="11172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rPr>
              <a:t>The users table stores information about system users, including user ID, username, role, and organization. It supports access control and links user activities to specific individuals for security auditing. </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0389476" y="3736427"/>
            <a:ext cx="7977349" cy="504497"/>
          </a:xfrm>
          <a:prstGeom prst="rect">
            <a:avLst/>
          </a:prstGeom>
        </p:spPr>
      </p:pic>
    </p:spTree>
    <p:extLst>
      <p:ext uri="{BB962C8B-B14F-4D97-AF65-F5344CB8AC3E}">
        <p14:creationId xmlns:p14="http://schemas.microsoft.com/office/powerpoint/2010/main" val="41108780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556204" y="506611"/>
            <a:ext cx="7135416" cy="542925"/>
          </a:xfrm>
          <a:prstGeom prst="rect">
            <a:avLst/>
          </a:prstGeom>
          <a:noFill/>
          <a:ln/>
        </p:spPr>
        <p:txBody>
          <a:bodyPr wrap="none" lIns="0" tIns="0" rIns="0" bIns="0" rtlCol="0" anchor="t"/>
          <a:lstStyle/>
          <a:p>
            <a:pPr algn="ctr">
              <a:lnSpc>
                <a:spcPts val="4250"/>
              </a:lnSpc>
            </a:pPr>
            <a:r>
              <a:rPr lang="en-US" sz="4400" b="1" u="sng" dirty="0">
                <a:solidFill>
                  <a:srgbClr val="FBF3FA"/>
                </a:solidFill>
                <a:latin typeface="Sora Medium" panose="020B0604020202020204" charset="0"/>
                <a:ea typeface="Sora Medium" pitchFamily="34" charset="-122"/>
                <a:cs typeface="Sora Medium" panose="020B0604020202020204" charset="0"/>
              </a:rPr>
              <a:t>STRUCTURE OF TABLE</a:t>
            </a:r>
            <a:endParaRPr lang="en-US" sz="4400" b="1" u="sng" dirty="0">
              <a:latin typeface="Sora Medium" panose="020B0604020202020204" charset="0"/>
              <a:cs typeface="Sora Medium" panose="020B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966" y="2081048"/>
            <a:ext cx="9050404" cy="5424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6" name="Text 1"/>
          <p:cNvSpPr/>
          <p:nvPr/>
        </p:nvSpPr>
        <p:spPr>
          <a:xfrm>
            <a:off x="939678" y="1433995"/>
            <a:ext cx="13308092" cy="358020"/>
          </a:xfrm>
          <a:prstGeom prst="rect">
            <a:avLst/>
          </a:prstGeom>
          <a:noFill/>
          <a:ln/>
        </p:spPr>
        <p:txBody>
          <a:bodyPr wrap="square" lIns="0" tIns="0" rIns="0" bIns="0" rtlCol="0" anchor="t"/>
          <a:lstStyle/>
          <a:p>
            <a:pPr algn="ctr">
              <a:lnSpc>
                <a:spcPts val="2350"/>
              </a:lnSpc>
            </a:pPr>
            <a:r>
              <a:rPr lang="en-IN" sz="2800" dirty="0" smtClean="0">
                <a:solidFill>
                  <a:schemeClr val="bg1"/>
                </a:solidFill>
                <a:latin typeface="Noto Sans TC" panose="020B0604020202020204" charset="-128"/>
                <a:ea typeface="Noto Sans TC" panose="020B0604020202020204" charset="-128"/>
              </a:rPr>
              <a:t>Database </a:t>
            </a:r>
            <a:r>
              <a:rPr lang="en-IN" sz="2800" dirty="0">
                <a:solidFill>
                  <a:schemeClr val="bg1"/>
                </a:solidFill>
                <a:latin typeface="Noto Sans TC" panose="020B0604020202020204" charset="-128"/>
                <a:ea typeface="Noto Sans TC" panose="020B0604020202020204" charset="-128"/>
              </a:rPr>
              <a:t>Table Structure for </a:t>
            </a:r>
            <a:r>
              <a:rPr lang="en-IN" sz="2800" dirty="0" smtClean="0">
                <a:solidFill>
                  <a:schemeClr val="bg1"/>
                </a:solidFill>
                <a:latin typeface="Noto Sans TC" panose="020B0604020202020204" charset="-128"/>
                <a:ea typeface="Noto Sans TC" panose="020B0604020202020204" charset="-128"/>
              </a:rPr>
              <a:t>Satellites in </a:t>
            </a:r>
            <a:r>
              <a:rPr lang="en-IN" sz="2800" dirty="0">
                <a:solidFill>
                  <a:schemeClr val="bg1"/>
                </a:solidFill>
                <a:latin typeface="Noto Sans TC" panose="020B0604020202020204" charset="-128"/>
                <a:ea typeface="Noto Sans TC" panose="020B0604020202020204" charset="-128"/>
              </a:rPr>
              <a:t>Satellite </a:t>
            </a:r>
            <a:r>
              <a:rPr lang="en-IN" sz="2800" dirty="0" smtClean="0">
                <a:solidFill>
                  <a:schemeClr val="bg1"/>
                </a:solidFill>
                <a:latin typeface="Noto Sans TC" panose="020B0604020202020204" charset="-128"/>
                <a:ea typeface="Noto Sans TC" panose="020B0604020202020204" charset="-128"/>
              </a:rPr>
              <a:t>System</a:t>
            </a:r>
            <a:endParaRPr lang="en-IN" sz="2800" dirty="0">
              <a:solidFill>
                <a:schemeClr val="bg1"/>
              </a:solidFill>
              <a:latin typeface="Noto Sans TC" panose="020B0604020202020204" charset="-128"/>
              <a:ea typeface="Noto Sans TC" panose="020B0604020202020204" charset="-128"/>
            </a:endParaRPr>
          </a:p>
          <a:p>
            <a:pPr marL="0" indent="0" algn="ctr">
              <a:lnSpc>
                <a:spcPts val="2350"/>
              </a:lnSpc>
              <a:buNone/>
            </a:pPr>
            <a:endParaRPr lang="en-US" sz="2400" u="sng" dirty="0">
              <a:solidFill>
                <a:schemeClr val="bg1"/>
              </a:solidFill>
              <a:latin typeface="Corbel" panose="020B0503020204020204" pitchFamily="34" charset="0"/>
            </a:endParaRPr>
          </a:p>
        </p:txBody>
      </p:sp>
      <p:sp>
        <p:nvSpPr>
          <p:cNvPr id="10" name="Rectangle 1"/>
          <p:cNvSpPr>
            <a:spLocks noChangeArrowheads="1"/>
          </p:cNvSpPr>
          <p:nvPr/>
        </p:nvSpPr>
        <p:spPr bwMode="auto">
          <a:xfrm>
            <a:off x="252247" y="-2863543"/>
            <a:ext cx="4493174"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4967" y="2081048"/>
            <a:ext cx="9050404" cy="5424200"/>
          </a:xfrm>
          <a:prstGeom prst="rect">
            <a:avLst/>
          </a:prstGeom>
        </p:spPr>
      </p:pic>
      <p:sp>
        <p:nvSpPr>
          <p:cNvPr id="9" name="Rectangle 1"/>
          <p:cNvSpPr>
            <a:spLocks noChangeArrowheads="1"/>
          </p:cNvSpPr>
          <p:nvPr/>
        </p:nvSpPr>
        <p:spPr bwMode="auto">
          <a:xfrm>
            <a:off x="252246" y="-5216801"/>
            <a:ext cx="4493175" cy="104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rPr>
              <a:t>The satellites table contains details of each satellite, including satellite ID, name, orbit type, and operator. It links operational data, signals, and anomalies to specific spacecraft for monitoring and analysis. </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0389476" y="3736427"/>
            <a:ext cx="7977349" cy="504497"/>
          </a:xfrm>
          <a:prstGeom prst="rect">
            <a:avLst/>
          </a:prstGeom>
        </p:spPr>
      </p:pic>
    </p:spTree>
    <p:extLst>
      <p:ext uri="{BB962C8B-B14F-4D97-AF65-F5344CB8AC3E}">
        <p14:creationId xmlns:p14="http://schemas.microsoft.com/office/powerpoint/2010/main" val="13348910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556204" y="506611"/>
            <a:ext cx="7135416" cy="542925"/>
          </a:xfrm>
          <a:prstGeom prst="rect">
            <a:avLst/>
          </a:prstGeom>
          <a:noFill/>
          <a:ln/>
        </p:spPr>
        <p:txBody>
          <a:bodyPr wrap="none" lIns="0" tIns="0" rIns="0" bIns="0" rtlCol="0" anchor="t"/>
          <a:lstStyle/>
          <a:p>
            <a:pPr algn="ctr">
              <a:lnSpc>
                <a:spcPts val="4250"/>
              </a:lnSpc>
            </a:pPr>
            <a:r>
              <a:rPr lang="en-US" sz="4400" u="sng" dirty="0">
                <a:solidFill>
                  <a:srgbClr val="FBF3FA"/>
                </a:solidFill>
                <a:latin typeface="Sora Medium" panose="020B0604020202020204" charset="0"/>
                <a:ea typeface="Sora Medium" pitchFamily="34" charset="-122"/>
                <a:cs typeface="Sora Medium" panose="020B0604020202020204" charset="0"/>
              </a:rPr>
              <a:t>STRUCTURE OF TABLE</a:t>
            </a:r>
            <a:endParaRPr lang="en-US" sz="4400" u="sng" dirty="0">
              <a:latin typeface="Sora Medium" panose="020B0604020202020204" charset="0"/>
              <a:cs typeface="Sora Medium" panose="020B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966" y="2081048"/>
            <a:ext cx="9050404" cy="5424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725103"/>
            <a:ext cx="14630400" cy="504497"/>
          </a:xfrm>
          <a:prstGeom prst="rect">
            <a:avLst/>
          </a:prstGeom>
        </p:spPr>
      </p:pic>
      <p:sp>
        <p:nvSpPr>
          <p:cNvPr id="6" name="Text 1"/>
          <p:cNvSpPr/>
          <p:nvPr/>
        </p:nvSpPr>
        <p:spPr>
          <a:xfrm>
            <a:off x="939678" y="1433995"/>
            <a:ext cx="13308092" cy="358020"/>
          </a:xfrm>
          <a:prstGeom prst="rect">
            <a:avLst/>
          </a:prstGeom>
          <a:noFill/>
          <a:ln/>
        </p:spPr>
        <p:txBody>
          <a:bodyPr wrap="square" lIns="0" tIns="0" rIns="0" bIns="0" rtlCol="0" anchor="t"/>
          <a:lstStyle/>
          <a:p>
            <a:pPr algn="ctr">
              <a:lnSpc>
                <a:spcPts val="2350"/>
              </a:lnSpc>
            </a:pPr>
            <a:r>
              <a:rPr lang="en-IN" sz="2800" dirty="0" smtClean="0">
                <a:solidFill>
                  <a:schemeClr val="bg1"/>
                </a:solidFill>
                <a:latin typeface="Noto Sans TC" panose="020B0604020202020204" charset="-128"/>
                <a:ea typeface="Noto Sans TC" panose="020B0604020202020204" charset="-128"/>
              </a:rPr>
              <a:t>Database </a:t>
            </a:r>
            <a:r>
              <a:rPr lang="en-IN" sz="2800" dirty="0">
                <a:solidFill>
                  <a:schemeClr val="bg1"/>
                </a:solidFill>
                <a:latin typeface="Noto Sans TC" panose="020B0604020202020204" charset="-128"/>
                <a:ea typeface="Noto Sans TC" panose="020B0604020202020204" charset="-128"/>
              </a:rPr>
              <a:t>Table Structure for </a:t>
            </a:r>
            <a:r>
              <a:rPr lang="en-IN" sz="2800" dirty="0" err="1" smtClean="0">
                <a:solidFill>
                  <a:schemeClr val="bg1"/>
                </a:solidFill>
                <a:latin typeface="Noto Sans TC" panose="020B0604020202020204" charset="-128"/>
                <a:ea typeface="Noto Sans TC" panose="020B0604020202020204" charset="-128"/>
              </a:rPr>
              <a:t>Anomaliesin</a:t>
            </a:r>
            <a:r>
              <a:rPr lang="en-IN" sz="2800" dirty="0" smtClean="0">
                <a:solidFill>
                  <a:schemeClr val="bg1"/>
                </a:solidFill>
                <a:latin typeface="Noto Sans TC" panose="020B0604020202020204" charset="-128"/>
                <a:ea typeface="Noto Sans TC" panose="020B0604020202020204" charset="-128"/>
              </a:rPr>
              <a:t> </a:t>
            </a:r>
            <a:r>
              <a:rPr lang="en-IN" sz="2800" dirty="0">
                <a:solidFill>
                  <a:schemeClr val="bg1"/>
                </a:solidFill>
                <a:latin typeface="Noto Sans TC" panose="020B0604020202020204" charset="-128"/>
                <a:ea typeface="Noto Sans TC" panose="020B0604020202020204" charset="-128"/>
              </a:rPr>
              <a:t>Satellite </a:t>
            </a:r>
            <a:r>
              <a:rPr lang="en-IN" sz="2800" dirty="0" smtClean="0">
                <a:solidFill>
                  <a:schemeClr val="bg1"/>
                </a:solidFill>
                <a:latin typeface="Noto Sans TC" panose="020B0604020202020204" charset="-128"/>
                <a:ea typeface="Noto Sans TC" panose="020B0604020202020204" charset="-128"/>
              </a:rPr>
              <a:t>System</a:t>
            </a:r>
            <a:endParaRPr lang="en-IN" sz="2800" dirty="0">
              <a:solidFill>
                <a:schemeClr val="bg1"/>
              </a:solidFill>
              <a:latin typeface="Noto Sans TC" panose="020B0604020202020204" charset="-128"/>
              <a:ea typeface="Noto Sans TC" panose="020B0604020202020204" charset="-128"/>
            </a:endParaRPr>
          </a:p>
          <a:p>
            <a:pPr marL="0" indent="0" algn="ctr">
              <a:lnSpc>
                <a:spcPts val="2350"/>
              </a:lnSpc>
              <a:buNone/>
            </a:pPr>
            <a:endParaRPr lang="en-US" sz="2400" u="sng" dirty="0">
              <a:solidFill>
                <a:schemeClr val="bg1"/>
              </a:solidFill>
              <a:latin typeface="Corbel" panose="020B0503020204020204" pitchFamily="34" charset="0"/>
            </a:endParaRPr>
          </a:p>
        </p:txBody>
      </p:sp>
      <p:sp>
        <p:nvSpPr>
          <p:cNvPr id="10" name="Rectangle 1"/>
          <p:cNvSpPr>
            <a:spLocks noChangeArrowheads="1"/>
          </p:cNvSpPr>
          <p:nvPr/>
        </p:nvSpPr>
        <p:spPr bwMode="auto">
          <a:xfrm>
            <a:off x="252247" y="-2863543"/>
            <a:ext cx="4493174"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smtClean="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Corbel" panose="020B0503020204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Corbel" panose="020B0503020204020204" pitchFamily="34"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8272" y="2081048"/>
            <a:ext cx="9057097" cy="5424200"/>
          </a:xfrm>
          <a:prstGeom prst="rect">
            <a:avLst/>
          </a:prstGeom>
        </p:spPr>
      </p:pic>
      <p:sp>
        <p:nvSpPr>
          <p:cNvPr id="7" name="Rectangle 1"/>
          <p:cNvSpPr>
            <a:spLocks noChangeArrowheads="1"/>
          </p:cNvSpPr>
          <p:nvPr/>
        </p:nvSpPr>
        <p:spPr bwMode="auto">
          <a:xfrm>
            <a:off x="252246" y="-5216798"/>
            <a:ext cx="4493175" cy="104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400" dirty="0">
              <a:solidFill>
                <a:schemeClr val="bg1"/>
              </a:solidFill>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bg1"/>
                </a:solidFill>
                <a:effectLst/>
                <a:latin typeface="Noto Sans TC" panose="020B0604020202020204" charset="-128"/>
                <a:ea typeface="Noto Sans TC" panose="020B0604020202020204" charset="-128"/>
              </a:rPr>
              <a:t>The anomalies table records unusual satellite events, including anomaly ID, satellite ID, description, severity, and report time. It helps identify and analyze critical issues affecting satellite performance and security. </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0389476" y="3736427"/>
            <a:ext cx="7977349" cy="504497"/>
          </a:xfrm>
          <a:prstGeom prst="rect">
            <a:avLst/>
          </a:prstGeom>
        </p:spPr>
      </p:pic>
    </p:spTree>
    <p:extLst>
      <p:ext uri="{BB962C8B-B14F-4D97-AF65-F5344CB8AC3E}">
        <p14:creationId xmlns:p14="http://schemas.microsoft.com/office/powerpoint/2010/main" val="3014950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2172</TotalTime>
  <Words>1304</Words>
  <Application>Microsoft Office PowerPoint</Application>
  <PresentationFormat>Custom</PresentationFormat>
  <Paragraphs>358</Paragraphs>
  <Slides>33</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Corbel</vt:lpstr>
      <vt:lpstr>Arial</vt:lpstr>
      <vt:lpstr>Yu Gothic</vt:lpstr>
      <vt:lpstr>Noto Sans TC</vt:lpstr>
      <vt:lpstr>Sora Medium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akashata s</cp:lastModifiedBy>
  <cp:revision>79</cp:revision>
  <dcterms:created xsi:type="dcterms:W3CDTF">2025-08-06T21:36:14Z</dcterms:created>
  <dcterms:modified xsi:type="dcterms:W3CDTF">2025-08-13T19:46:26Z</dcterms:modified>
</cp:coreProperties>
</file>